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0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0"/>
  </p:notesMasterIdLst>
  <p:sldIdLst>
    <p:sldId id="318" r:id="rId3"/>
    <p:sldId id="329" r:id="rId4"/>
    <p:sldId id="307" r:id="rId5"/>
    <p:sldId id="319" r:id="rId6"/>
    <p:sldId id="271" r:id="rId7"/>
    <p:sldId id="259" r:id="rId8"/>
    <p:sldId id="308" r:id="rId9"/>
    <p:sldId id="320" r:id="rId10"/>
    <p:sldId id="273" r:id="rId11"/>
    <p:sldId id="274" r:id="rId12"/>
    <p:sldId id="276" r:id="rId13"/>
    <p:sldId id="263" r:id="rId14"/>
    <p:sldId id="286" r:id="rId15"/>
    <p:sldId id="288" r:id="rId16"/>
    <p:sldId id="325" r:id="rId17"/>
    <p:sldId id="268" r:id="rId18"/>
    <p:sldId id="270" r:id="rId19"/>
    <p:sldId id="269" r:id="rId20"/>
    <p:sldId id="321" r:id="rId21"/>
    <p:sldId id="322" r:id="rId22"/>
    <p:sldId id="326" r:id="rId23"/>
    <p:sldId id="291" r:id="rId24"/>
    <p:sldId id="327" r:id="rId25"/>
    <p:sldId id="293" r:id="rId26"/>
    <p:sldId id="328" r:id="rId27"/>
    <p:sldId id="294" r:id="rId28"/>
    <p:sldId id="295" r:id="rId29"/>
    <p:sldId id="296" r:id="rId30"/>
    <p:sldId id="301" r:id="rId31"/>
    <p:sldId id="323" r:id="rId32"/>
    <p:sldId id="306" r:id="rId33"/>
    <p:sldId id="324" r:id="rId34"/>
    <p:sldId id="310" r:id="rId35"/>
    <p:sldId id="275" r:id="rId36"/>
    <p:sldId id="300" r:id="rId37"/>
    <p:sldId id="299" r:id="rId38"/>
    <p:sldId id="31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rrayb\AppData\Local\Microsoft\Windows\Temporary%20Internet%20Files\Content.Outlook\JKMAQ5ZW\BA1241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FF0000"/>
                </a:solidFill>
              </a:rPr>
              <a:t>Relative Risk of non-melanoma skin cancer in patients with IBD treated with Thiopurines in New Zealand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Sheet1!$T$2</c:f>
              <c:strCache>
                <c:ptCount val="1"/>
                <c:pt idx="0">
                  <c:v>Average Risk (no thiopurines)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Sheet1!$S$3:$S$60</c:f>
              <c:numCache>
                <c:formatCode>General</c:formatCode>
                <c:ptCount val="58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  <c:pt idx="47">
                  <c:v>65</c:v>
                </c:pt>
                <c:pt idx="48">
                  <c:v>66</c:v>
                </c:pt>
                <c:pt idx="49">
                  <c:v>67</c:v>
                </c:pt>
                <c:pt idx="50">
                  <c:v>68</c:v>
                </c:pt>
                <c:pt idx="51">
                  <c:v>69</c:v>
                </c:pt>
                <c:pt idx="52">
                  <c:v>70</c:v>
                </c:pt>
                <c:pt idx="53">
                  <c:v>71</c:v>
                </c:pt>
                <c:pt idx="54">
                  <c:v>72</c:v>
                </c:pt>
                <c:pt idx="55">
                  <c:v>73</c:v>
                </c:pt>
                <c:pt idx="56">
                  <c:v>74</c:v>
                </c:pt>
                <c:pt idx="57">
                  <c:v>75</c:v>
                </c:pt>
              </c:numCache>
            </c:numRef>
          </c:cat>
          <c:val>
            <c:numRef>
              <c:f>Sheet1!$T$3:$T$60</c:f>
              <c:numCache>
                <c:formatCode>General</c:formatCode>
                <c:ptCount val="58"/>
                <c:pt idx="0">
                  <c:v>1</c:v>
                </c:pt>
                <c:pt idx="1">
                  <c:v>1.0560725</c:v>
                </c:pt>
                <c:pt idx="2">
                  <c:v>1.1154459883565</c:v>
                </c:pt>
                <c:pt idx="3">
                  <c:v>1.1783231511514973</c:v>
                </c:pt>
                <c:pt idx="4">
                  <c:v>1.24491954378006</c:v>
                </c:pt>
                <c:pt idx="5">
                  <c:v>1.3154644287029797</c:v>
                </c:pt>
                <c:pt idx="6">
                  <c:v>1.390201668705181</c:v>
                </c:pt>
                <c:pt idx="7">
                  <c:v>1.4693906793820009</c:v>
                </c:pt>
                <c:pt idx="8">
                  <c:v>1.5533074448270412</c:v>
                </c:pt>
                <c:pt idx="9">
                  <c:v>1.6422456007640189</c:v>
                </c:pt>
                <c:pt idx="10">
                  <c:v>1.7365175896519842</c:v>
                </c:pt>
                <c:pt idx="11">
                  <c:v>1.8364558925997705</c:v>
                </c:pt>
                <c:pt idx="12">
                  <c:v>1.9424143432528407</c:v>
                </c:pt>
                <c:pt idx="13">
                  <c:v>2.0547695291652728</c:v>
                </c:pt>
                <c:pt idx="14">
                  <c:v>2.1739222865429833</c:v>
                </c:pt>
                <c:pt idx="15">
                  <c:v>2.3002992946430405</c:v>
                </c:pt>
                <c:pt idx="16">
                  <c:v>2.434354776539803</c:v>
                </c:pt>
                <c:pt idx="17">
                  <c:v>2.5765723134235179</c:v>
                </c:pt>
                <c:pt idx="18">
                  <c:v>2.7274667800828221</c:v>
                </c:pt>
                <c:pt idx="19">
                  <c:v>2.8875864097415462</c:v>
                </c:pt>
                <c:pt idx="20">
                  <c:v>3.0575149969744593</c:v>
                </c:pt>
                <c:pt idx="21">
                  <c:v>3.2378742480186062</c:v>
                </c:pt>
                <c:pt idx="22">
                  <c:v>3.4293262884292353</c:v>
                </c:pt>
                <c:pt idx="23">
                  <c:v>3.6325763387047219</c:v>
                </c:pt>
                <c:pt idx="24">
                  <c:v>3.8483755692263513</c:v>
                </c:pt>
                <c:pt idx="25">
                  <c:v>4.0775241466294352</c:v>
                </c:pt>
                <c:pt idx="26">
                  <c:v>4.3208744845453637</c:v>
                </c:pt>
                <c:pt idx="27">
                  <c:v>4.5793347125334716</c:v>
                </c:pt>
                <c:pt idx="28">
                  <c:v>4.8538723779607977</c:v>
                </c:pt>
                <c:pt idx="29">
                  <c:v>5.1455183965910622</c:v>
                </c:pt>
                <c:pt idx="30">
                  <c:v>5.455371268715882</c:v>
                </c:pt>
                <c:pt idx="31">
                  <c:v>5.7846015788060026</c:v>
                </c:pt>
                <c:pt idx="32">
                  <c:v>6.1344567978832121</c:v>
                </c:pt>
                <c:pt idx="33">
                  <c:v>6.5062664091199327</c:v>
                </c:pt>
                <c:pt idx="34">
                  <c:v>6.9014473785688617</c:v>
                </c:pt>
                <c:pt idx="35">
                  <c:v>7.3215099944158233</c:v>
                </c:pt>
                <c:pt idx="36">
                  <c:v>7.7680640997413164</c:v>
                </c:pt>
                <c:pt idx="37">
                  <c:v>8.242825745477445</c:v>
                </c:pt>
                <c:pt idx="38">
                  <c:v>8.7476242920641099</c:v>
                </c:pt>
                <c:pt idx="39">
                  <c:v>9.2844099902497703</c:v>
                </c:pt>
                <c:pt idx="40">
                  <c:v>9.8552620735558722</c:v>
                </c:pt>
                <c:pt idx="41">
                  <c:v>10.462397397139675</c:v>
                </c:pt>
                <c:pt idx="42">
                  <c:v>11.108179660156988</c:v>
                </c:pt>
                <c:pt idx="43">
                  <c:v>11.79512925125487</c:v>
                </c:pt>
                <c:pt idx="44">
                  <c:v>12.525933759525589</c:v>
                </c:pt>
                <c:pt idx="45">
                  <c:v>13.303459196138924</c:v>
                </c:pt>
                <c:pt idx="46">
                  <c:v>14.130761974952865</c:v>
                </c:pt>
                <c:pt idx="47">
                  <c:v>15.011101703696387</c:v>
                </c:pt>
                <c:pt idx="48">
                  <c:v>15.947954840836621</c:v>
                </c:pt>
                <c:pt idx="49">
                  <c:v>16.945029277002135</c:v>
                </c:pt>
                <c:pt idx="50">
                  <c:v>18.006279903849798</c:v>
                </c:pt>
                <c:pt idx="51">
                  <c:v>19.135925237553796</c:v>
                </c:pt>
                <c:pt idx="52">
                  <c:v>20.338465168678912</c:v>
                </c:pt>
                <c:pt idx="53">
                  <c:v>21.618699915097864</c:v>
                </c:pt>
                <c:pt idx="54">
                  <c:v>22.98175025984445</c:v>
                </c:pt>
                <c:pt idx="55">
                  <c:v>24.433079161384356</c:v>
                </c:pt>
                <c:pt idx="56">
                  <c:v>25.978514829757572</c:v>
                </c:pt>
                <c:pt idx="57">
                  <c:v>27.624275368427146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62-4C1D-8B4A-58299412882F}"/>
            </c:ext>
          </c:extLst>
        </c:ser>
        <c:ser>
          <c:idx val="2"/>
          <c:order val="2"/>
          <c:tx>
            <c:strRef>
              <c:f>Sheet1!$U$2</c:f>
              <c:strCache>
                <c:ptCount val="1"/>
                <c:pt idx="0">
                  <c:v>Average risk (thiopurines)*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Sheet1!$S$3:$S$60</c:f>
              <c:numCache>
                <c:formatCode>General</c:formatCode>
                <c:ptCount val="58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  <c:pt idx="47">
                  <c:v>65</c:v>
                </c:pt>
                <c:pt idx="48">
                  <c:v>66</c:v>
                </c:pt>
                <c:pt idx="49">
                  <c:v>67</c:v>
                </c:pt>
                <c:pt idx="50">
                  <c:v>68</c:v>
                </c:pt>
                <c:pt idx="51">
                  <c:v>69</c:v>
                </c:pt>
                <c:pt idx="52">
                  <c:v>70</c:v>
                </c:pt>
                <c:pt idx="53">
                  <c:v>71</c:v>
                </c:pt>
                <c:pt idx="54">
                  <c:v>72</c:v>
                </c:pt>
                <c:pt idx="55">
                  <c:v>73</c:v>
                </c:pt>
                <c:pt idx="56">
                  <c:v>74</c:v>
                </c:pt>
                <c:pt idx="57">
                  <c:v>75</c:v>
                </c:pt>
              </c:numCache>
            </c:numRef>
          </c:cat>
          <c:val>
            <c:numRef>
              <c:f>Sheet1!$U$3:$U$60</c:f>
              <c:numCache>
                <c:formatCode>General</c:formatCode>
                <c:ptCount val="58"/>
                <c:pt idx="0">
                  <c:v>3.124155</c:v>
                </c:pt>
                <c:pt idx="1">
                  <c:v>3.3049665365590002</c:v>
                </c:pt>
                <c:pt idx="2">
                  <c:v>3.4967225128844306</c:v>
                </c:pt>
                <c:pt idx="3">
                  <c:v>3.7001101617133676</c:v>
                </c:pt>
                <c:pt idx="4">
                  <c:v>3.9158610915874528</c:v>
                </c:pt>
                <c:pt idx="5">
                  <c:v>4.1447542104331507</c:v>
                </c:pt>
                <c:pt idx="6">
                  <c:v>4.3876188444447459</c:v>
                </c:pt>
                <c:pt idx="7">
                  <c:v>4.6453380654388239</c:v>
                </c:pt>
                <c:pt idx="8">
                  <c:v>4.9188522407423196</c:v>
                </c:pt>
                <c:pt idx="9">
                  <c:v>5.2091628206305156</c:v>
                </c:pt>
                <c:pt idx="10">
                  <c:v>5.5173363793505468</c:v>
                </c:pt>
                <c:pt idx="11">
                  <c:v>5.8445089268547239</c:v>
                </c:pt>
                <c:pt idx="12">
                  <c:v>6.1918905095308023</c:v>
                </c:pt>
                <c:pt idx="13">
                  <c:v>6.5607701194584926</c:v>
                </c:pt>
                <c:pt idx="14">
                  <c:v>6.9525209330483042</c:v>
                </c:pt>
                <c:pt idx="15">
                  <c:v>7.3686059013360747</c:v>
                </c:pt>
                <c:pt idx="16">
                  <c:v>7.8105837157203801</c:v>
                </c:pt>
                <c:pt idx="17">
                  <c:v>8.2801151745472765</c:v>
                </c:pt>
                <c:pt idx="18">
                  <c:v>8.7789699776740733</c:v>
                </c:pt>
                <c:pt idx="19">
                  <c:v>9.3090339779892783</c:v>
                </c:pt>
                <c:pt idx="20">
                  <c:v>9.8723169208368677</c:v>
                </c:pt>
                <c:pt idx="21">
                  <c:v>10.470960704398731</c:v>
                </c:pt>
                <c:pt idx="22">
                  <c:v>11.107248196338489</c:v>
                </c:pt>
                <c:pt idx="23">
                  <c:v>11.783612644412617</c:v>
                </c:pt>
                <c:pt idx="24">
                  <c:v>12.502647721321793</c:v>
                </c:pt>
                <c:pt idx="25">
                  <c:v>13.267118246817336</c:v>
                </c:pt>
                <c:pt idx="26">
                  <c:v>14.07997163300687</c:v>
                </c:pt>
                <c:pt idx="27">
                  <c:v>14.944350101932734</c:v>
                </c:pt>
                <c:pt idx="28">
                  <c:v>15.863603727839457</c:v>
                </c:pt>
                <c:pt idx="29">
                  <c:v>16.84130436011797</c:v>
                </c:pt>
                <c:pt idx="30">
                  <c:v>17.881260486729399</c:v>
                </c:pt>
                <c:pt idx="31">
                  <c:v>18.987533101987019</c:v>
                </c:pt>
                <c:pt idx="32">
                  <c:v>20.164452646929103</c:v>
                </c:pt>
                <c:pt idx="33">
                  <c:v>21.416637095167367</c:v>
                </c:pt>
                <c:pt idx="34">
                  <c:v>22.74901126206468</c:v>
                </c:pt>
                <c:pt idx="35">
                  <c:v>24.166827420405518</c:v>
                </c:pt>
                <c:pt idx="36">
                  <c:v>25.675687311393897</c:v>
                </c:pt>
                <c:pt idx="37">
                  <c:v>27.281565645873616</c:v>
                </c:pt>
                <c:pt idx="38">
                  <c:v>28.990835197138939</c:v>
                </c:pt>
                <c:pt idx="39">
                  <c:v>30.810293593620571</c:v>
                </c:pt>
                <c:pt idx="40">
                  <c:v>32.747191927120383</c:v>
                </c:pt>
                <c:pt idx="41">
                  <c:v>34.809265300163062</c:v>
                </c:pt>
                <c:pt idx="42">
                  <c:v>37.004765444466457</c:v>
                </c:pt>
                <c:pt idx="43">
                  <c:v>39.342495551543422</c:v>
                </c:pt>
                <c:pt idx="44">
                  <c:v>41.831847466074613</c:v>
                </c:pt>
                <c:pt idx="45">
                  <c:v>44.482841402977186</c:v>
                </c:pt>
                <c:pt idx="46">
                  <c:v>47.306168360082715</c:v>
                </c:pt>
                <c:pt idx="47">
                  <c:v>50.313235410078406</c:v>
                </c:pt>
                <c:pt idx="48">
                  <c:v>53.516214067908393</c:v>
                </c:pt>
                <c:pt idx="49">
                  <c:v>56.9280919432343</c:v>
                </c:pt>
                <c:pt idx="50">
                  <c:v>60.56272790187117</c:v>
                </c:pt>
                <c:pt idx="51">
                  <c:v>64.434910975414056</c:v>
                </c:pt>
                <c:pt idx="52">
                  <c:v>68.560423274614024</c:v>
                </c:pt>
                <c:pt idx="53">
                  <c:v>72.956107179525688</c:v>
                </c:pt>
                <c:pt idx="54">
                  <c:v>77.63993709810606</c:v>
                </c:pt>
                <c:pt idx="55">
                  <c:v>82.631096104879191</c:v>
                </c:pt>
                <c:pt idx="56">
                  <c:v>87.950057792579472</c:v>
                </c:pt>
                <c:pt idx="57">
                  <c:v>93.618673692444005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62-4C1D-8B4A-582994128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761155264"/>
        <c:axId val="-76115472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Sheet1!$S$2</c15:sqref>
                        </c15:formulaRef>
                      </c:ext>
                    </c:extLst>
                    <c:strCache>
                      <c:ptCount val="1"/>
                      <c:pt idx="0">
                        <c:v>Age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Sheet1!$S$3:$S$60</c15:sqref>
                        </c15:formulaRef>
                      </c:ext>
                    </c:extLst>
                    <c:numCache>
                      <c:formatCode>General</c:formatCode>
                      <c:ptCount val="58"/>
                      <c:pt idx="0">
                        <c:v>18</c:v>
                      </c:pt>
                      <c:pt idx="1">
                        <c:v>19</c:v>
                      </c:pt>
                      <c:pt idx="2">
                        <c:v>20</c:v>
                      </c:pt>
                      <c:pt idx="3">
                        <c:v>21</c:v>
                      </c:pt>
                      <c:pt idx="4">
                        <c:v>22</c:v>
                      </c:pt>
                      <c:pt idx="5">
                        <c:v>23</c:v>
                      </c:pt>
                      <c:pt idx="6">
                        <c:v>24</c:v>
                      </c:pt>
                      <c:pt idx="7">
                        <c:v>25</c:v>
                      </c:pt>
                      <c:pt idx="8">
                        <c:v>26</c:v>
                      </c:pt>
                      <c:pt idx="9">
                        <c:v>27</c:v>
                      </c:pt>
                      <c:pt idx="10">
                        <c:v>28</c:v>
                      </c:pt>
                      <c:pt idx="11">
                        <c:v>29</c:v>
                      </c:pt>
                      <c:pt idx="12">
                        <c:v>30</c:v>
                      </c:pt>
                      <c:pt idx="13">
                        <c:v>31</c:v>
                      </c:pt>
                      <c:pt idx="14">
                        <c:v>32</c:v>
                      </c:pt>
                      <c:pt idx="15">
                        <c:v>33</c:v>
                      </c:pt>
                      <c:pt idx="16">
                        <c:v>34</c:v>
                      </c:pt>
                      <c:pt idx="17">
                        <c:v>35</c:v>
                      </c:pt>
                      <c:pt idx="18">
                        <c:v>36</c:v>
                      </c:pt>
                      <c:pt idx="19">
                        <c:v>37</c:v>
                      </c:pt>
                      <c:pt idx="20">
                        <c:v>38</c:v>
                      </c:pt>
                      <c:pt idx="21">
                        <c:v>39</c:v>
                      </c:pt>
                      <c:pt idx="22">
                        <c:v>40</c:v>
                      </c:pt>
                      <c:pt idx="23">
                        <c:v>41</c:v>
                      </c:pt>
                      <c:pt idx="24">
                        <c:v>42</c:v>
                      </c:pt>
                      <c:pt idx="25">
                        <c:v>43</c:v>
                      </c:pt>
                      <c:pt idx="26">
                        <c:v>44</c:v>
                      </c:pt>
                      <c:pt idx="27">
                        <c:v>45</c:v>
                      </c:pt>
                      <c:pt idx="28">
                        <c:v>46</c:v>
                      </c:pt>
                      <c:pt idx="29">
                        <c:v>47</c:v>
                      </c:pt>
                      <c:pt idx="30">
                        <c:v>48</c:v>
                      </c:pt>
                      <c:pt idx="31">
                        <c:v>49</c:v>
                      </c:pt>
                      <c:pt idx="32">
                        <c:v>50</c:v>
                      </c:pt>
                      <c:pt idx="33">
                        <c:v>51</c:v>
                      </c:pt>
                      <c:pt idx="34">
                        <c:v>52</c:v>
                      </c:pt>
                      <c:pt idx="35">
                        <c:v>53</c:v>
                      </c:pt>
                      <c:pt idx="36">
                        <c:v>54</c:v>
                      </c:pt>
                      <c:pt idx="37">
                        <c:v>55</c:v>
                      </c:pt>
                      <c:pt idx="38">
                        <c:v>56</c:v>
                      </c:pt>
                      <c:pt idx="39">
                        <c:v>57</c:v>
                      </c:pt>
                      <c:pt idx="40">
                        <c:v>58</c:v>
                      </c:pt>
                      <c:pt idx="41">
                        <c:v>59</c:v>
                      </c:pt>
                      <c:pt idx="42">
                        <c:v>60</c:v>
                      </c:pt>
                      <c:pt idx="43">
                        <c:v>61</c:v>
                      </c:pt>
                      <c:pt idx="44">
                        <c:v>62</c:v>
                      </c:pt>
                      <c:pt idx="45">
                        <c:v>63</c:v>
                      </c:pt>
                      <c:pt idx="46">
                        <c:v>64</c:v>
                      </c:pt>
                      <c:pt idx="47">
                        <c:v>65</c:v>
                      </c:pt>
                      <c:pt idx="48">
                        <c:v>66</c:v>
                      </c:pt>
                      <c:pt idx="49">
                        <c:v>67</c:v>
                      </c:pt>
                      <c:pt idx="50">
                        <c:v>68</c:v>
                      </c:pt>
                      <c:pt idx="51">
                        <c:v>69</c:v>
                      </c:pt>
                      <c:pt idx="52">
                        <c:v>70</c:v>
                      </c:pt>
                      <c:pt idx="53">
                        <c:v>71</c:v>
                      </c:pt>
                      <c:pt idx="54">
                        <c:v>72</c:v>
                      </c:pt>
                      <c:pt idx="55">
                        <c:v>73</c:v>
                      </c:pt>
                      <c:pt idx="56">
                        <c:v>74</c:v>
                      </c:pt>
                      <c:pt idx="57">
                        <c:v>75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Sheet1!$S$3:$S$60</c15:sqref>
                        </c15:formulaRef>
                      </c:ext>
                    </c:extLst>
                    <c:numCache>
                      <c:formatCode>General</c:formatCode>
                      <c:ptCount val="58"/>
                      <c:pt idx="0">
                        <c:v>18</c:v>
                      </c:pt>
                      <c:pt idx="1">
                        <c:v>19</c:v>
                      </c:pt>
                      <c:pt idx="2">
                        <c:v>20</c:v>
                      </c:pt>
                      <c:pt idx="3">
                        <c:v>21</c:v>
                      </c:pt>
                      <c:pt idx="4">
                        <c:v>22</c:v>
                      </c:pt>
                      <c:pt idx="5">
                        <c:v>23</c:v>
                      </c:pt>
                      <c:pt idx="6">
                        <c:v>24</c:v>
                      </c:pt>
                      <c:pt idx="7">
                        <c:v>25</c:v>
                      </c:pt>
                      <c:pt idx="8">
                        <c:v>26</c:v>
                      </c:pt>
                      <c:pt idx="9">
                        <c:v>27</c:v>
                      </c:pt>
                      <c:pt idx="10">
                        <c:v>28</c:v>
                      </c:pt>
                      <c:pt idx="11">
                        <c:v>29</c:v>
                      </c:pt>
                      <c:pt idx="12">
                        <c:v>30</c:v>
                      </c:pt>
                      <c:pt idx="13">
                        <c:v>31</c:v>
                      </c:pt>
                      <c:pt idx="14">
                        <c:v>32</c:v>
                      </c:pt>
                      <c:pt idx="15">
                        <c:v>33</c:v>
                      </c:pt>
                      <c:pt idx="16">
                        <c:v>34</c:v>
                      </c:pt>
                      <c:pt idx="17">
                        <c:v>35</c:v>
                      </c:pt>
                      <c:pt idx="18">
                        <c:v>36</c:v>
                      </c:pt>
                      <c:pt idx="19">
                        <c:v>37</c:v>
                      </c:pt>
                      <c:pt idx="20">
                        <c:v>38</c:v>
                      </c:pt>
                      <c:pt idx="21">
                        <c:v>39</c:v>
                      </c:pt>
                      <c:pt idx="22">
                        <c:v>40</c:v>
                      </c:pt>
                      <c:pt idx="23">
                        <c:v>41</c:v>
                      </c:pt>
                      <c:pt idx="24">
                        <c:v>42</c:v>
                      </c:pt>
                      <c:pt idx="25">
                        <c:v>43</c:v>
                      </c:pt>
                      <c:pt idx="26">
                        <c:v>44</c:v>
                      </c:pt>
                      <c:pt idx="27">
                        <c:v>45</c:v>
                      </c:pt>
                      <c:pt idx="28">
                        <c:v>46</c:v>
                      </c:pt>
                      <c:pt idx="29">
                        <c:v>47</c:v>
                      </c:pt>
                      <c:pt idx="30">
                        <c:v>48</c:v>
                      </c:pt>
                      <c:pt idx="31">
                        <c:v>49</c:v>
                      </c:pt>
                      <c:pt idx="32">
                        <c:v>50</c:v>
                      </c:pt>
                      <c:pt idx="33">
                        <c:v>51</c:v>
                      </c:pt>
                      <c:pt idx="34">
                        <c:v>52</c:v>
                      </c:pt>
                      <c:pt idx="35">
                        <c:v>53</c:v>
                      </c:pt>
                      <c:pt idx="36">
                        <c:v>54</c:v>
                      </c:pt>
                      <c:pt idx="37">
                        <c:v>55</c:v>
                      </c:pt>
                      <c:pt idx="38">
                        <c:v>56</c:v>
                      </c:pt>
                      <c:pt idx="39">
                        <c:v>57</c:v>
                      </c:pt>
                      <c:pt idx="40">
                        <c:v>58</c:v>
                      </c:pt>
                      <c:pt idx="41">
                        <c:v>59</c:v>
                      </c:pt>
                      <c:pt idx="42">
                        <c:v>60</c:v>
                      </c:pt>
                      <c:pt idx="43">
                        <c:v>61</c:v>
                      </c:pt>
                      <c:pt idx="44">
                        <c:v>62</c:v>
                      </c:pt>
                      <c:pt idx="45">
                        <c:v>63</c:v>
                      </c:pt>
                      <c:pt idx="46">
                        <c:v>64</c:v>
                      </c:pt>
                      <c:pt idx="47">
                        <c:v>65</c:v>
                      </c:pt>
                      <c:pt idx="48">
                        <c:v>66</c:v>
                      </c:pt>
                      <c:pt idx="49">
                        <c:v>67</c:v>
                      </c:pt>
                      <c:pt idx="50">
                        <c:v>68</c:v>
                      </c:pt>
                      <c:pt idx="51">
                        <c:v>69</c:v>
                      </c:pt>
                      <c:pt idx="52">
                        <c:v>70</c:v>
                      </c:pt>
                      <c:pt idx="53">
                        <c:v>71</c:v>
                      </c:pt>
                      <c:pt idx="54">
                        <c:v>72</c:v>
                      </c:pt>
                      <c:pt idx="55">
                        <c:v>73</c:v>
                      </c:pt>
                      <c:pt idx="56">
                        <c:v>74</c:v>
                      </c:pt>
                      <c:pt idx="57">
                        <c:v>75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0262-4C1D-8B4A-58299412882F}"/>
                  </c:ext>
                </c:extLst>
              </c15:ser>
            </c15:filteredLineSeries>
          </c:ext>
        </c:extLst>
      </c:lineChart>
      <c:catAx>
        <c:axId val="-761155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61154720"/>
        <c:crosses val="autoZero"/>
        <c:auto val="1"/>
        <c:lblAlgn val="ctr"/>
        <c:lblOffset val="100"/>
        <c:noMultiLvlLbl val="0"/>
      </c:catAx>
      <c:valAx>
        <c:axId val="-76115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Risk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6115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[BA12410.xlsx]Sheet5!PivotTable5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IBD Admissions per</a:t>
            </a:r>
            <a:r>
              <a:rPr lang="en-US" baseline="0">
                <a:solidFill>
                  <a:schemeClr val="tx1"/>
                </a:solidFill>
              </a:rPr>
              <a:t> Financial Year</a:t>
            </a:r>
            <a:endParaRPr lang="en-US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Sheet5!$B$2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Sheet5!$A$3:$A$15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strCache>
            </c:strRef>
          </c:cat>
          <c:val>
            <c:numRef>
              <c:f>Sheet5!$B$3:$B$15</c:f>
              <c:numCache>
                <c:formatCode>General</c:formatCode>
                <c:ptCount val="12"/>
                <c:pt idx="0">
                  <c:v>394</c:v>
                </c:pt>
                <c:pt idx="1">
                  <c:v>502</c:v>
                </c:pt>
                <c:pt idx="2">
                  <c:v>444</c:v>
                </c:pt>
                <c:pt idx="3">
                  <c:v>481</c:v>
                </c:pt>
                <c:pt idx="4">
                  <c:v>514</c:v>
                </c:pt>
                <c:pt idx="5">
                  <c:v>487</c:v>
                </c:pt>
                <c:pt idx="6">
                  <c:v>461</c:v>
                </c:pt>
                <c:pt idx="7">
                  <c:v>448</c:v>
                </c:pt>
                <c:pt idx="8">
                  <c:v>521</c:v>
                </c:pt>
                <c:pt idx="9">
                  <c:v>558</c:v>
                </c:pt>
                <c:pt idx="10">
                  <c:v>674</c:v>
                </c:pt>
                <c:pt idx="11">
                  <c:v>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36-4EC6-8673-CD099BC65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1054256"/>
        <c:axId val="721045552"/>
      </c:lineChart>
      <c:catAx>
        <c:axId val="72105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045552"/>
        <c:crosses val="autoZero"/>
        <c:auto val="1"/>
        <c:lblAlgn val="ctr"/>
        <c:lblOffset val="100"/>
        <c:noMultiLvlLbl val="0"/>
      </c:catAx>
      <c:valAx>
        <c:axId val="72104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05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FF31C-CDCD-4B3F-9E55-93C04B249A70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62D51-540E-42AE-9879-3E9EDE14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9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808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603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505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217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373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363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850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616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073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000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857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864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709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874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559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779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913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11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79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78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615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000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50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935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 smtClean="0"/>
              <a:t>greeting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A4009-929C-4182-86FB-1A3985FE50FC}" type="slidenum">
              <a:rPr kumimoji="0" lang="en-N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57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D1B63-AF74-4D4B-A0E3-B70612F1B4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05918-A74A-4A67-9DFA-155D0A77E4A7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57597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D84DC-1C9F-4298-A1A0-3F0EF06E3C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1BE8A-9E63-4850-96F9-B5272B831F2E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4569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52F9-4ABD-49CD-A14F-252915B87D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5A5E8-A771-4042-9816-C0D111DBF7CE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479991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1A293-4298-446F-9E7B-21CAA64545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FF735-94AC-4369-8032-9E78377F91F5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91766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25FF-9198-4AC2-B96E-5E821E34AB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7C755-4AB1-4C3B-8EC4-322508E89CFF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95610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8263D-FF32-4AB8-A65B-2BAFAD5DBA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7FA65-65E1-4DF3-A575-BBF372AAEC41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263684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16D61-172B-4A7B-9ED0-2F556E9DDC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33B30-2B68-47B9-B548-4E9D6873F4EC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379114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FADEC-F351-4E71-B125-6738F62EC6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2EDED-5C02-4E2A-B4D1-14369C05599D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074712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E11F3-BC7B-4ECC-B1C3-E399B86EDB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4357B-084F-4185-85E4-DCB36BB7DDE4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170437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C136-944F-445C-978F-F56459EA2B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29E37-15D8-4910-B333-1DAF3BB4FCA9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954639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EABF9-CA8D-4DBD-8B14-4DF6868FA0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91936-F4E2-4FF3-8527-C61372CC5FB9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01608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E688-BE04-474F-8A16-B435839129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AF8F3-7618-4BA3-95E4-ECAB57E837E8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113268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39CF3-5895-404D-B41E-3B1113A40A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C33A0-EE88-4858-85E8-4E744E788B8B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921937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5A733-3EDC-4D2F-A8D8-93D10F9676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A93A7-F362-4F5D-8468-3633F7DA8689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316134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408D2-0C59-4F9C-8F9F-04D412F4F9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7E602-E74E-497F-9B04-FA02118AB1C0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49081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D09D4-FCAD-4251-93F9-02BC254C39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7DBFE-9D94-4FD6-8287-C4F81E7F9C8F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26567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1F11-7256-4B61-AF37-E322906A0D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F0EBD-EA21-459E-9A69-BC647CAC5E7A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99013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AD0C2-ECED-4734-A4CA-4804FAC98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085FF-3BA6-4F91-B776-45FDF4B1FEAE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40733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F65FF-875F-4AFD-963E-876D3DE65E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C6671-F6AD-4D06-B3DB-BF99CD86BE31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88232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E6FD-3285-49E0-ABA0-445BC1099E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124F1-DC17-496C-B03E-772B598EFF91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80545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9A248-8420-4375-99A9-10D1466BC4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93231-A0CA-4CB3-9447-EFB01A9248FA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38764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1EF1-0798-477E-A5F9-E707688A11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7AAD2-F93F-4B86-8904-3F5251641502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4955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85752" y="214314"/>
            <a:ext cx="11525249" cy="6143625"/>
          </a:xfrm>
          <a:prstGeom prst="rect">
            <a:avLst/>
          </a:prstGeom>
          <a:noFill/>
          <a:ln w="15240">
            <a:solidFill>
              <a:srgbClr val="006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NZ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NZ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F8B501-D4F7-4F5A-AA21-AC3AC54920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D8BDA3-16BC-4918-ACBD-A6A8D98B3471}" type="slidenum">
              <a:rPr lang="en-NZ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NZ" altLang="en-US"/>
          </a:p>
        </p:txBody>
      </p:sp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634" y="6143625"/>
            <a:ext cx="247861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2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85752" y="214314"/>
            <a:ext cx="11525249" cy="6143625"/>
          </a:xfrm>
          <a:prstGeom prst="rect">
            <a:avLst/>
          </a:prstGeom>
          <a:noFill/>
          <a:ln w="15240">
            <a:solidFill>
              <a:srgbClr val="006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NZ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NZ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55EA5E-2685-494E-9388-457E017B77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01-Nov-20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E36685-F02A-4535-A530-183CA929C34C}" type="slidenum">
              <a:rPr lang="en-NZ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NZ" altLang="en-US"/>
          </a:p>
        </p:txBody>
      </p:sp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634" y="6143625"/>
            <a:ext cx="247861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18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2.png"/><Relationship Id="rId2" Type="http://schemas.openxmlformats.org/officeDocument/2006/relationships/hyperlink" Target="http://www.crohnsmystory.com/images/g06mr04g18x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9.wmf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2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11" Type="http://schemas.openxmlformats.org/officeDocument/2006/relationships/image" Target="../media/image5.png"/><Relationship Id="rId5" Type="http://schemas.openxmlformats.org/officeDocument/2006/relationships/image" Target="../media/image52.jpe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2.png"/><Relationship Id="rId2" Type="http://schemas.openxmlformats.org/officeDocument/2006/relationships/hyperlink" Target="http://www.crohnsmystory.com/images/g06mr04g18x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227238" y="609600"/>
            <a:ext cx="8564562" cy="2990850"/>
          </a:xfrm>
        </p:spPr>
        <p:txBody>
          <a:bodyPr/>
          <a:lstStyle/>
          <a:p>
            <a:pPr eaLnBrk="1" hangingPunct="1"/>
            <a:r>
              <a:rPr lang="en-NZ" altLang="en-US" sz="3600" dirty="0" smtClean="0"/>
              <a:t>Inflammatory Bowel Diseases</a:t>
            </a:r>
            <a:br>
              <a:rPr lang="en-NZ" altLang="en-US" sz="3600" dirty="0" smtClean="0"/>
            </a:br>
            <a:r>
              <a:rPr lang="en-NZ" altLang="en-US" sz="3600" dirty="0" smtClean="0"/>
              <a:t>Update 2020</a:t>
            </a:r>
            <a:br>
              <a:rPr lang="en-NZ" altLang="en-US" sz="3600" dirty="0" smtClean="0"/>
            </a:br>
            <a:r>
              <a:rPr lang="en-NZ" altLang="en-US" sz="3600" dirty="0" smtClean="0"/>
              <a:t>- For Patients -</a:t>
            </a:r>
            <a:endParaRPr lang="en-US" altLang="en-US" sz="36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5472" y="3745740"/>
            <a:ext cx="7391400" cy="210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dirty="0" smtClean="0"/>
              <a:t>Michael Schultz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NZ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175" y="4306173"/>
            <a:ext cx="405225" cy="405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4400" y="4324119"/>
            <a:ext cx="1847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</a:t>
            </a:r>
            <a:r>
              <a:rPr kumimoji="0" lang="en-N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GastroOtago</a:t>
            </a:r>
            <a:endParaRPr kumimoji="0" lang="en-N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>
                <a:solidFill>
                  <a:prstClr val="black"/>
                </a:solidFill>
                <a:latin typeface="Calibri"/>
              </a:rPr>
              <a:t>@</a:t>
            </a:r>
            <a:r>
              <a:rPr lang="en-NZ" dirty="0" err="1" smtClean="0">
                <a:solidFill>
                  <a:prstClr val="black"/>
                </a:solidFill>
                <a:latin typeface="Calibri"/>
              </a:rPr>
              <a:t>OtagoMedDept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47173" y="1185813"/>
            <a:ext cx="3190590" cy="4343400"/>
            <a:chOff x="1991010" y="1295400"/>
            <a:chExt cx="3190590" cy="4343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l="13324" t="3278" r="18389" b="4918"/>
            <a:stretch/>
          </p:blipFill>
          <p:spPr>
            <a:xfrm>
              <a:off x="2057399" y="1295400"/>
              <a:ext cx="3124201" cy="42672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619499" y="5410200"/>
              <a:ext cx="647701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09800" y="533400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43919" y="1780401"/>
              <a:ext cx="516488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Liver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91010" y="2787213"/>
              <a:ext cx="9669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Gallbladder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88711" y="1395359"/>
              <a:ext cx="10534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Oesophagus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48596" y="2542441"/>
              <a:ext cx="8322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Pancreas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633372" y="2524378"/>
            <a:ext cx="79060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Stomach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04758" y="3476350"/>
            <a:ext cx="13232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Small intestine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97854" y="4792640"/>
            <a:ext cx="13325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Large intestine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2" descr="Image result for guthealthnetwork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Gut Bacteria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5" descr="nrmicro2540-f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07" y="981778"/>
            <a:ext cx="4123544" cy="532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274054" y="5761851"/>
            <a:ext cx="35250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 Reviews Microbiology 9, 279-290 (April 2011) 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74054" y="5514513"/>
            <a:ext cx="2386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Aymé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Omry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Koren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Ruth Ley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621" y="5099436"/>
            <a:ext cx="901381" cy="9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21" y="5099436"/>
            <a:ext cx="901381" cy="947359"/>
          </a:xfrm>
          <a:prstGeom prst="rect">
            <a:avLst/>
          </a:prstGeom>
        </p:spPr>
      </p:pic>
      <p:pic>
        <p:nvPicPr>
          <p:cNvPr id="12" name="Picture 7" descr="L48-324764_cigaret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368" y="922568"/>
            <a:ext cx="5640153" cy="426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246503" y="922568"/>
            <a:ext cx="5355884" cy="5353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0238" marR="0" lvl="0" indent="-630238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a disease of NON-SMOKERS</a:t>
            </a:r>
          </a:p>
          <a:p>
            <a:pPr marL="630238" marR="0" lvl="0" indent="-630238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Smoking is ‘beneficial’ for UC</a:t>
            </a:r>
          </a:p>
          <a:p>
            <a:pPr marL="630238" marR="0" lvl="0" indent="-630238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both passive (childhood) and active (adulthood) smoking decrease the risk of UC</a:t>
            </a:r>
          </a:p>
          <a:p>
            <a:pPr marL="630238" marR="0" lvl="0" indent="-630238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30238" marR="0" lvl="0" indent="-630238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Smokers with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have a 34% higher relapse rate</a:t>
            </a:r>
          </a:p>
          <a:p>
            <a:pPr marL="630238" marR="0" lvl="0" indent="-630238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30238" marR="0" lvl="0" indent="-630238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Recommendation</a:t>
            </a:r>
          </a:p>
          <a:p>
            <a:pPr marL="630238" marR="0" lvl="0" indent="-630238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encourage patients with CD to STOP smoking</a:t>
            </a:r>
          </a:p>
          <a:p>
            <a:pPr marL="630238" marR="0" lvl="0" indent="-630238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inform about the relationship but do not encourage!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2" descr="Image result for guthealthnetwork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309" y="548474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example: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299" y="4894289"/>
            <a:ext cx="2598209" cy="2672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72210" y="2568057"/>
            <a:ext cx="254631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Strongly dependent on location!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41561" y="361873"/>
            <a:ext cx="2493824" cy="4862870"/>
            <a:chOff x="1043709" y="1727200"/>
            <a:chExt cx="1973038" cy="4862870"/>
          </a:xfrm>
        </p:grpSpPr>
        <p:sp>
          <p:nvSpPr>
            <p:cNvPr id="8" name="TextBox 7"/>
            <p:cNvSpPr txBox="1"/>
            <p:nvPr/>
          </p:nvSpPr>
          <p:spPr>
            <a:xfrm>
              <a:off x="1043709" y="1727200"/>
              <a:ext cx="1973038" cy="48628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Crohn’s</a:t>
              </a:r>
              <a:r>
                <a:rPr kumimoji="0" lang="en-NZ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Disease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Font typeface="Arial" pitchFamily="34" charset="0"/>
                <a:buChar char="•"/>
                <a:tabLst/>
                <a:defRPr/>
              </a:pPr>
              <a:r>
                <a:rPr kumimoji="0" lang="en-NZ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Diarrhea</a:t>
              </a:r>
              <a:endPara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Font typeface="Arial" pitchFamily="34" charset="0"/>
                <a:buChar char="•"/>
                <a:tabLst/>
                <a:defRPr/>
              </a:pPr>
              <a:r>
                <a:rPr kumimoji="0" lang="en-NZ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Weight loss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Font typeface="Arial" pitchFamily="34" charset="0"/>
                <a:buChar char="•"/>
                <a:tabLst/>
                <a:defRPr/>
              </a:pPr>
              <a:r>
                <a:rPr kumimoji="0" lang="en-NZ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Fever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Font typeface="Arial" pitchFamily="34" charset="0"/>
                <a:buChar char="•"/>
                <a:tabLst/>
                <a:defRPr/>
              </a:pPr>
              <a:r>
                <a:rPr kumimoji="0" lang="en-NZ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Night sweats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Font typeface="Arial" pitchFamily="34" charset="0"/>
                <a:buChar char="•"/>
                <a:tabLst/>
                <a:defRPr/>
              </a:pPr>
              <a:r>
                <a:rPr kumimoji="0" lang="en-NZ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Growth retardation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Font typeface="Arial" pitchFamily="34" charset="0"/>
                <a:buChar char="•"/>
                <a:tabLst/>
                <a:defRPr/>
              </a:pPr>
              <a:r>
                <a:rPr kumimoji="0" lang="en-NZ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Abdominal pain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Lab marker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Font typeface="Arial" pitchFamily="34" charset="0"/>
                <a:buChar char="•"/>
                <a:tabLst/>
                <a:defRPr/>
              </a:pPr>
              <a:r>
                <a:rPr kumimoji="0" lang="en-NZ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WBC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Font typeface="Arial" pitchFamily="34" charset="0"/>
                <a:buChar char="•"/>
                <a:tabLst/>
                <a:defRPr/>
              </a:pPr>
              <a:r>
                <a:rPr kumimoji="0" lang="en-NZ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Platelets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Font typeface="Arial" pitchFamily="34" charset="0"/>
                <a:buChar char="•"/>
                <a:tabLst/>
                <a:defRPr/>
              </a:pPr>
              <a:r>
                <a:rPr kumimoji="0" lang="en-NZ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Albumin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Font typeface="Arial" pitchFamily="34" charset="0"/>
                <a:buChar char="•"/>
                <a:tabLst/>
                <a:defRPr/>
              </a:pPr>
              <a:r>
                <a:rPr kumimoji="0" lang="en-NZ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Iron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Font typeface="Arial" pitchFamily="34" charset="0"/>
                <a:buChar char="•"/>
                <a:tabLst/>
                <a:defRPr/>
              </a:pPr>
              <a:r>
                <a:rPr kumimoji="0" lang="en-NZ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Hb</a:t>
              </a:r>
              <a:endPara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150000"/>
                <a:buFont typeface="Arial" pitchFamily="34" charset="0"/>
                <a:buChar char="•"/>
                <a:tabLst/>
                <a:defRPr/>
              </a:pPr>
              <a:r>
                <a:rPr kumimoji="0" lang="en-NZ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Faecal </a:t>
              </a:r>
              <a:r>
                <a:rPr kumimoji="0" lang="en-NZ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calprotectin</a:t>
              </a:r>
              <a:endPara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2527756" y="5335154"/>
              <a:ext cx="98377" cy="1939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2527756" y="5945909"/>
              <a:ext cx="98377" cy="1939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2527756" y="5640531"/>
              <a:ext cx="98377" cy="1939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flipV="1">
              <a:off x="2527756" y="5029777"/>
              <a:ext cx="98377" cy="1939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 flipV="1">
              <a:off x="2527756" y="4724400"/>
              <a:ext cx="98377" cy="1939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Down Arrow 15"/>
          <p:cNvSpPr/>
          <p:nvPr/>
        </p:nvSpPr>
        <p:spPr>
          <a:xfrm>
            <a:off x="10599875" y="5565835"/>
            <a:ext cx="106880" cy="1939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0599875" y="5263067"/>
            <a:ext cx="106880" cy="1939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Down Arrow 17"/>
          <p:cNvSpPr/>
          <p:nvPr/>
        </p:nvSpPr>
        <p:spPr>
          <a:xfrm flipV="1">
            <a:off x="10588088" y="4960300"/>
            <a:ext cx="106880" cy="1939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Down Arrow 18"/>
          <p:cNvSpPr/>
          <p:nvPr/>
        </p:nvSpPr>
        <p:spPr>
          <a:xfrm flipV="1">
            <a:off x="10588087" y="4657533"/>
            <a:ext cx="106880" cy="1939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Down Arrow 36"/>
          <p:cNvSpPr/>
          <p:nvPr/>
        </p:nvSpPr>
        <p:spPr>
          <a:xfrm flipV="1">
            <a:off x="2792234" y="4881131"/>
            <a:ext cx="109062" cy="1939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Down Arrow 37"/>
          <p:cNvSpPr/>
          <p:nvPr/>
        </p:nvSpPr>
        <p:spPr>
          <a:xfrm flipV="1">
            <a:off x="11495186" y="5759799"/>
            <a:ext cx="106880" cy="1939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72210" y="3399716"/>
            <a:ext cx="2546317" cy="267782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10370" y="3351790"/>
            <a:ext cx="222984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Ulcerative colitis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NZ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Bloody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N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diarrhea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 marker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WBC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Platelets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N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Hb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Faecal </a:t>
            </a:r>
            <a:r>
              <a:rPr kumimoji="0" lang="en-N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calprotectin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4" descr="http://www.stiftung-darmerkrankungen.de/content/images/755f33aaed22ed0e83dcf8e7cbe7c0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367" y="1774343"/>
            <a:ext cx="5614184" cy="4300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674579" y="1959009"/>
            <a:ext cx="187327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Crohn’s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Disease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730889" y="1960102"/>
            <a:ext cx="1903085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Ulcerative Colitis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99643" y="2701870"/>
            <a:ext cx="861134" cy="538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05310" y="3004636"/>
            <a:ext cx="861134" cy="302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42442" y="3795643"/>
            <a:ext cx="741285" cy="643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52173" y="5293708"/>
            <a:ext cx="741285" cy="643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92776" y="5239473"/>
            <a:ext cx="1332311" cy="643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5444741" y="4083955"/>
            <a:ext cx="1332311" cy="668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IBD - Symptoms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82610" y="5993674"/>
            <a:ext cx="1676400" cy="838200"/>
            <a:chOff x="152400" y="5993674"/>
            <a:chExt cx="1676400" cy="83820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5993674"/>
              <a:ext cx="1676400" cy="838200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47" name="Rectangle 46"/>
            <p:cNvSpPr/>
            <p:nvPr/>
          </p:nvSpPr>
          <p:spPr>
            <a:xfrm>
              <a:off x="152400" y="5993674"/>
              <a:ext cx="167640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2400" y="6039393"/>
              <a:ext cx="45719" cy="792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98119" y="6781800"/>
              <a:ext cx="1630681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486797" y="984694"/>
            <a:ext cx="3248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Remission &amp; Flare up</a:t>
            </a: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1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95765" y="223110"/>
            <a:ext cx="678916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ohn’s Disease: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small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bowel, large bowel,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extra-intestinal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		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  manifestations,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complications, etc.</a:t>
            </a:r>
          </a:p>
        </p:txBody>
      </p:sp>
      <p:pic>
        <p:nvPicPr>
          <p:cNvPr id="9" name="Picture 2" descr="http://knol.google.com/k/-/-/jIMpZGOT/g1tOxA/Crohn%27s%20distribu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4715" y="1716810"/>
            <a:ext cx="61785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knol.google.com/k/-/-/jIMpZGOT/g1tOxA/Crohn%27s%20SBFT%20%281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1215" y="3650387"/>
            <a:ext cx="2413001" cy="26342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094915" y="3683724"/>
            <a:ext cx="1136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Ileocolic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50%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2241" y="3572760"/>
            <a:ext cx="2900363" cy="245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8463390" y="5314879"/>
            <a:ext cx="8370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Colon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20%</a:t>
            </a:r>
          </a:p>
        </p:txBody>
      </p:sp>
      <p:pic>
        <p:nvPicPr>
          <p:cNvPr id="14" name="Picture 8" descr="http://www.endoskopiebilder.de/bilder/magen/papel4_bgx_600_515.jpg">
            <a:hlinkClick r:id="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2466" y="1126097"/>
            <a:ext cx="2571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2061579" y="1269136"/>
            <a:ext cx="11993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Upper GI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5%</a:t>
            </a:r>
          </a:p>
        </p:txBody>
      </p:sp>
      <p:pic>
        <p:nvPicPr>
          <p:cNvPr id="16" name="Picture 10" descr="http://colonhealth.md/images/CrohnsDiseas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87693" y="1116735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3"/>
          <p:cNvCxnSpPr>
            <a:cxnSpLocks noChangeShapeType="1"/>
          </p:cNvCxnSpPr>
          <p:nvPr/>
        </p:nvCxnSpPr>
        <p:spPr bwMode="auto">
          <a:xfrm flipV="1">
            <a:off x="6123990" y="5214073"/>
            <a:ext cx="1658938" cy="201612"/>
          </a:xfrm>
          <a:prstGeom prst="line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19" name="Rectangle 18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 - Treatment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3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66" y="2039327"/>
            <a:ext cx="5902467" cy="31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40866" y="1669995"/>
            <a:ext cx="571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Distal colitis			             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Pancolitis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52292" y="1900826"/>
            <a:ext cx="24938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771803"/>
            <a:ext cx="3048000" cy="20330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UC - Treatment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3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2" descr="Image result for guthealthnetwork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2400" dirty="0" smtClean="0">
                <a:solidFill>
                  <a:prstClr val="white"/>
                </a:solidFill>
                <a:latin typeface="Calibri"/>
              </a:rPr>
              <a:t>Treatment Options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2395728"/>
            <a:ext cx="33744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Treatment options: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Systemic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Topical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Immunomodulators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Biologicals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17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9" y="1526669"/>
            <a:ext cx="1473200" cy="1614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465092" y="4632233"/>
            <a:ext cx="3687761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Salazopyrine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Mesalazine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5-ASA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2" name="TextBox 10"/>
          <p:cNvSpPr txBox="1">
            <a:spLocks noChangeArrowheads="1"/>
          </p:cNvSpPr>
          <p:nvPr/>
        </p:nvSpPr>
        <p:spPr bwMode="auto">
          <a:xfrm>
            <a:off x="2792367" y="2256920"/>
            <a:ext cx="1503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Steroids</a:t>
            </a:r>
          </a:p>
        </p:txBody>
      </p:sp>
      <p:sp>
        <p:nvSpPr>
          <p:cNvPr id="34823" name="TextBox 12"/>
          <p:cNvSpPr txBox="1">
            <a:spLocks noChangeArrowheads="1"/>
          </p:cNvSpPr>
          <p:nvPr/>
        </p:nvSpPr>
        <p:spPr bwMode="auto">
          <a:xfrm>
            <a:off x="4529091" y="1921958"/>
            <a:ext cx="152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Nutrition</a:t>
            </a:r>
          </a:p>
        </p:txBody>
      </p:sp>
      <p:sp>
        <p:nvSpPr>
          <p:cNvPr id="34824" name="TextBox 14"/>
          <p:cNvSpPr txBox="1">
            <a:spLocks noChangeArrowheads="1"/>
          </p:cNvSpPr>
          <p:nvPr/>
        </p:nvSpPr>
        <p:spPr bwMode="auto">
          <a:xfrm>
            <a:off x="5168855" y="2882394"/>
            <a:ext cx="2185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Azathioprine</a:t>
            </a:r>
          </a:p>
        </p:txBody>
      </p:sp>
      <p:sp>
        <p:nvSpPr>
          <p:cNvPr id="34825" name="TextBox 16"/>
          <p:cNvSpPr txBox="1">
            <a:spLocks noChangeArrowheads="1"/>
          </p:cNvSpPr>
          <p:nvPr/>
        </p:nvSpPr>
        <p:spPr bwMode="auto">
          <a:xfrm>
            <a:off x="6815092" y="1998158"/>
            <a:ext cx="942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MTX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658766" y="839283"/>
            <a:ext cx="11077514" cy="731837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4843" name="TextBox 6"/>
          <p:cNvSpPr txBox="1">
            <a:spLocks noChangeArrowheads="1"/>
          </p:cNvSpPr>
          <p:nvPr/>
        </p:nvSpPr>
        <p:spPr bwMode="auto">
          <a:xfrm>
            <a:off x="658766" y="946009"/>
            <a:ext cx="986167" cy="5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1932</a:t>
            </a:r>
          </a:p>
        </p:txBody>
      </p:sp>
      <p:sp>
        <p:nvSpPr>
          <p:cNvPr id="34844" name="TextBox 7"/>
          <p:cNvSpPr txBox="1">
            <a:spLocks noChangeArrowheads="1"/>
          </p:cNvSpPr>
          <p:nvPr/>
        </p:nvSpPr>
        <p:spPr bwMode="auto">
          <a:xfrm>
            <a:off x="1817006" y="946009"/>
            <a:ext cx="986167" cy="5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1949</a:t>
            </a:r>
          </a:p>
        </p:txBody>
      </p:sp>
      <p:sp>
        <p:nvSpPr>
          <p:cNvPr id="34845" name="TextBox 9"/>
          <p:cNvSpPr txBox="1">
            <a:spLocks noChangeArrowheads="1"/>
          </p:cNvSpPr>
          <p:nvPr/>
        </p:nvSpPr>
        <p:spPr bwMode="auto">
          <a:xfrm>
            <a:off x="3051446" y="946009"/>
            <a:ext cx="986167" cy="5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1955</a:t>
            </a:r>
          </a:p>
        </p:txBody>
      </p:sp>
      <p:sp>
        <p:nvSpPr>
          <p:cNvPr id="34846" name="TextBox 11"/>
          <p:cNvSpPr txBox="1">
            <a:spLocks noChangeArrowheads="1"/>
          </p:cNvSpPr>
          <p:nvPr/>
        </p:nvSpPr>
        <p:spPr bwMode="auto">
          <a:xfrm>
            <a:off x="4804046" y="946009"/>
            <a:ext cx="986167" cy="5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1985</a:t>
            </a:r>
          </a:p>
        </p:txBody>
      </p:sp>
      <p:sp>
        <p:nvSpPr>
          <p:cNvPr id="34847" name="TextBox 13"/>
          <p:cNvSpPr txBox="1">
            <a:spLocks noChangeArrowheads="1"/>
          </p:cNvSpPr>
          <p:nvPr/>
        </p:nvSpPr>
        <p:spPr bwMode="auto">
          <a:xfrm>
            <a:off x="5779406" y="946009"/>
            <a:ext cx="986167" cy="5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1988</a:t>
            </a:r>
          </a:p>
        </p:txBody>
      </p:sp>
      <p:sp>
        <p:nvSpPr>
          <p:cNvPr id="34848" name="TextBox 15"/>
          <p:cNvSpPr txBox="1">
            <a:spLocks noChangeArrowheads="1"/>
          </p:cNvSpPr>
          <p:nvPr/>
        </p:nvSpPr>
        <p:spPr bwMode="auto">
          <a:xfrm>
            <a:off x="6785246" y="946009"/>
            <a:ext cx="986167" cy="5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1995</a:t>
            </a:r>
          </a:p>
        </p:txBody>
      </p:sp>
      <p:sp>
        <p:nvSpPr>
          <p:cNvPr id="34849" name="TextBox 17"/>
          <p:cNvSpPr txBox="1">
            <a:spLocks noChangeArrowheads="1"/>
          </p:cNvSpPr>
          <p:nvPr/>
        </p:nvSpPr>
        <p:spPr bwMode="auto">
          <a:xfrm>
            <a:off x="7852046" y="946009"/>
            <a:ext cx="986167" cy="5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1996</a:t>
            </a:r>
          </a:p>
        </p:txBody>
      </p:sp>
      <p:sp>
        <p:nvSpPr>
          <p:cNvPr id="34827" name="TextBox 18"/>
          <p:cNvSpPr txBox="1">
            <a:spLocks noChangeArrowheads="1"/>
          </p:cNvSpPr>
          <p:nvPr/>
        </p:nvSpPr>
        <p:spPr bwMode="auto">
          <a:xfrm>
            <a:off x="7567567" y="4009519"/>
            <a:ext cx="1546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TNF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antibody</a:t>
            </a:r>
          </a:p>
        </p:txBody>
      </p:sp>
      <p:cxnSp>
        <p:nvCxnSpPr>
          <p:cNvPr id="34828" name="Straight Arrow Connector 20"/>
          <p:cNvCxnSpPr>
            <a:cxnSpLocks noChangeShapeType="1"/>
            <a:stCxn id="34844" idx="2"/>
            <a:endCxn id="34821" idx="0"/>
          </p:cNvCxnSpPr>
          <p:nvPr/>
        </p:nvCxnSpPr>
        <p:spPr bwMode="auto">
          <a:xfrm flipH="1">
            <a:off x="2308973" y="1469456"/>
            <a:ext cx="1117" cy="316277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9" name="Straight Arrow Connector 22"/>
          <p:cNvCxnSpPr>
            <a:cxnSpLocks noChangeShapeType="1"/>
            <a:stCxn id="34845" idx="2"/>
            <a:endCxn id="34822" idx="0"/>
          </p:cNvCxnSpPr>
          <p:nvPr/>
        </p:nvCxnSpPr>
        <p:spPr bwMode="auto">
          <a:xfrm rot="5400000">
            <a:off x="3149554" y="1863219"/>
            <a:ext cx="787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0" name="TextBox 23"/>
          <p:cNvSpPr txBox="1">
            <a:spLocks noChangeArrowheads="1"/>
          </p:cNvSpPr>
          <p:nvPr/>
        </p:nvSpPr>
        <p:spPr bwMode="auto">
          <a:xfrm>
            <a:off x="688929" y="2774444"/>
            <a:ext cx="146685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Burrill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Crohn</a:t>
            </a:r>
          </a:p>
        </p:txBody>
      </p:sp>
      <p:cxnSp>
        <p:nvCxnSpPr>
          <p:cNvPr id="34831" name="Straight Arrow Connector 25"/>
          <p:cNvCxnSpPr>
            <a:cxnSpLocks noChangeShapeType="1"/>
            <a:stCxn id="34846" idx="2"/>
          </p:cNvCxnSpPr>
          <p:nvPr/>
        </p:nvCxnSpPr>
        <p:spPr bwMode="auto">
          <a:xfrm rot="5400000">
            <a:off x="5067254" y="1693357"/>
            <a:ext cx="452438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2" name="Straight Arrow Connector 27"/>
          <p:cNvCxnSpPr>
            <a:cxnSpLocks noChangeShapeType="1"/>
            <a:stCxn id="34847" idx="2"/>
            <a:endCxn id="34824" idx="0"/>
          </p:cNvCxnSpPr>
          <p:nvPr/>
        </p:nvCxnSpPr>
        <p:spPr bwMode="auto">
          <a:xfrm rot="5400000">
            <a:off x="5560173" y="2170401"/>
            <a:ext cx="1412875" cy="11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3" name="Straight Arrow Connector 29"/>
          <p:cNvCxnSpPr>
            <a:cxnSpLocks noChangeShapeType="1"/>
            <a:stCxn id="34848" idx="2"/>
            <a:endCxn id="34825" idx="0"/>
          </p:cNvCxnSpPr>
          <p:nvPr/>
        </p:nvCxnSpPr>
        <p:spPr bwMode="auto">
          <a:xfrm rot="16200000" flipH="1">
            <a:off x="7017498" y="1729076"/>
            <a:ext cx="528638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4" name="Straight Arrow Connector 31"/>
          <p:cNvCxnSpPr>
            <a:cxnSpLocks noChangeShapeType="1"/>
            <a:stCxn id="34849" idx="2"/>
            <a:endCxn id="34827" idx="0"/>
          </p:cNvCxnSpPr>
          <p:nvPr/>
        </p:nvCxnSpPr>
        <p:spPr bwMode="auto">
          <a:xfrm rot="5400000">
            <a:off x="7072267" y="2737932"/>
            <a:ext cx="25400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5" name="TextBox 33"/>
          <p:cNvSpPr txBox="1">
            <a:spLocks noChangeArrowheads="1"/>
          </p:cNvSpPr>
          <p:nvPr/>
        </p:nvSpPr>
        <p:spPr bwMode="auto">
          <a:xfrm>
            <a:off x="6352666" y="5643026"/>
            <a:ext cx="3976025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Funded in NZ since August 2009!</a:t>
            </a:r>
          </a:p>
        </p:txBody>
      </p:sp>
      <p:cxnSp>
        <p:nvCxnSpPr>
          <p:cNvPr id="34836" name="Straight Arrow Connector 35"/>
          <p:cNvCxnSpPr>
            <a:cxnSpLocks noChangeShapeType="1"/>
            <a:stCxn id="34827" idx="2"/>
            <a:endCxn id="34835" idx="0"/>
          </p:cNvCxnSpPr>
          <p:nvPr/>
        </p:nvCxnSpPr>
        <p:spPr bwMode="auto">
          <a:xfrm flipH="1">
            <a:off x="8340679" y="4963607"/>
            <a:ext cx="1" cy="6794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837" name="Picture 4" descr="http://lh5.ggpht.com/_Jt4VKh8rCv0/ShK8UjRMuLI/AAAAAAAABIk/jnNy7JaysmQ/cushings-hisuitism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92" y="2822069"/>
            <a:ext cx="1414463" cy="1658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8" name="Picture 6" descr="http://download.imaging.consult.com/ic/images/S1933033208701174/gr9-mid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66" y="3399919"/>
            <a:ext cx="1905000" cy="1504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9" name="Picture 7" descr="News7_clip_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666" y="2502983"/>
            <a:ext cx="9985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82610" y="5993674"/>
            <a:ext cx="1676400" cy="838200"/>
            <a:chOff x="152400" y="5993674"/>
            <a:chExt cx="1676400" cy="83820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400" y="5993674"/>
              <a:ext cx="1676400" cy="838200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39" name="Rectangle 38"/>
            <p:cNvSpPr/>
            <p:nvPr/>
          </p:nvSpPr>
          <p:spPr>
            <a:xfrm>
              <a:off x="152400" y="5993674"/>
              <a:ext cx="167640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2400" y="6039393"/>
              <a:ext cx="45719" cy="792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8119" y="6781800"/>
              <a:ext cx="1630681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161461" y="3259686"/>
            <a:ext cx="99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Genetics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40630" y="2708701"/>
            <a:ext cx="84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19600" y="3809464"/>
            <a:ext cx="148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Individualised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9453" y="1479324"/>
            <a:ext cx="1283392" cy="11583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93178" y="990564"/>
            <a:ext cx="133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Future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919600" y="1479324"/>
            <a:ext cx="0" cy="297647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  <a:endCxn id="9" idx="0"/>
          </p:cNvCxnSpPr>
          <p:nvPr/>
        </p:nvCxnSpPr>
        <p:spPr>
          <a:xfrm flipH="1">
            <a:off x="10661149" y="3078033"/>
            <a:ext cx="3860" cy="181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1" idx="0"/>
          </p:cNvCxnSpPr>
          <p:nvPr/>
        </p:nvCxnSpPr>
        <p:spPr>
          <a:xfrm>
            <a:off x="10661149" y="3629018"/>
            <a:ext cx="0" cy="1804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Slide8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282610" y="5993674"/>
            <a:ext cx="1676400" cy="838200"/>
            <a:chOff x="152400" y="5993674"/>
            <a:chExt cx="1676400" cy="838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5993674"/>
              <a:ext cx="1676400" cy="838200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152400" y="5993674"/>
              <a:ext cx="167640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039393"/>
              <a:ext cx="45719" cy="792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8119" y="6781800"/>
              <a:ext cx="1630681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12559" y="719091"/>
            <a:ext cx="5282214" cy="58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Sequential Therapy</a:t>
            </a: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2665" y="1300734"/>
            <a:ext cx="3454728" cy="4524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 effects of treatment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Steroids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weight 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acne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mood disturbances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infections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Thiopurines</a:t>
            </a:r>
            <a:endParaRPr kumimoji="0" lang="en-NZ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malignancy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pancreatitis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N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myelosuppression</a:t>
            </a:r>
            <a:endParaRPr kumimoji="0" lang="en-N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Anti-TNF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opportunistic infections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malignancy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Surgery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infertility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complications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73110" y="569712"/>
            <a:ext cx="8097079" cy="6135756"/>
            <a:chOff x="477078" y="371061"/>
            <a:chExt cx="8097079" cy="6135756"/>
          </a:xfrm>
          <a:solidFill>
            <a:schemeClr val="bg1"/>
          </a:solidFill>
        </p:grpSpPr>
        <p:sp>
          <p:nvSpPr>
            <p:cNvPr id="4" name="Rectangle 3"/>
            <p:cNvSpPr/>
            <p:nvPr/>
          </p:nvSpPr>
          <p:spPr>
            <a:xfrm>
              <a:off x="477078" y="371061"/>
              <a:ext cx="8097079" cy="613575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255" y="473678"/>
              <a:ext cx="7743150" cy="587411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" name="Straight Connector 2"/>
          <p:cNvCxnSpPr/>
          <p:nvPr/>
        </p:nvCxnSpPr>
        <p:spPr>
          <a:xfrm flipV="1">
            <a:off x="1821268" y="5284277"/>
            <a:ext cx="6834909" cy="3879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 - Treatment Aim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8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own Arrow 7"/>
          <p:cNvSpPr/>
          <p:nvPr/>
        </p:nvSpPr>
        <p:spPr bwMode="auto">
          <a:xfrm>
            <a:off x="1251856" y="1201912"/>
            <a:ext cx="3570513" cy="4849810"/>
          </a:xfrm>
          <a:prstGeom prst="downArrow">
            <a:avLst/>
          </a:prstGeom>
          <a:solidFill>
            <a:srgbClr val="3366CC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3366CC">
                <a:satMod val="175000"/>
                <a:alpha val="40000"/>
              </a:srgbClr>
            </a:glo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" name="Rounded Rectangle 4"/>
          <p:cNvSpPr>
            <a:spLocks noChangeArrowheads="1"/>
          </p:cNvSpPr>
          <p:nvPr/>
        </p:nvSpPr>
        <p:spPr bwMode="auto">
          <a:xfrm>
            <a:off x="4354513" y="1254012"/>
            <a:ext cx="3460750" cy="400323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Oral 5-ASA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(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Pentasa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/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Asacol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" name="Rounded Rectangle 5"/>
          <p:cNvSpPr>
            <a:spLocks noChangeArrowheads="1"/>
          </p:cNvSpPr>
          <p:nvPr/>
        </p:nvSpPr>
        <p:spPr bwMode="auto">
          <a:xfrm>
            <a:off x="4354513" y="1713072"/>
            <a:ext cx="3460750" cy="468313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Oral steroids 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(~3 months)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4354513" y="2240122"/>
            <a:ext cx="3460750" cy="468313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i.v. steroids 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(~5 days)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296441" y="1205071"/>
            <a:ext cx="1517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Acute Flare</a:t>
            </a:r>
          </a:p>
        </p:txBody>
      </p:sp>
      <p:sp>
        <p:nvSpPr>
          <p:cNvPr id="13" name="Rounded Rectangle 9"/>
          <p:cNvSpPr>
            <a:spLocks noChangeArrowheads="1"/>
          </p:cNvSpPr>
          <p:nvPr/>
        </p:nvSpPr>
        <p:spPr bwMode="auto">
          <a:xfrm>
            <a:off x="4354513" y="3084672"/>
            <a:ext cx="3460750" cy="466725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Azathioprine/6-MP/MTX</a:t>
            </a:r>
          </a:p>
        </p:txBody>
      </p:sp>
      <p:sp>
        <p:nvSpPr>
          <p:cNvPr id="14" name="Rounded Rectangle 10"/>
          <p:cNvSpPr>
            <a:spLocks noChangeArrowheads="1"/>
          </p:cNvSpPr>
          <p:nvPr/>
        </p:nvSpPr>
        <p:spPr bwMode="auto">
          <a:xfrm>
            <a:off x="4354513" y="3611721"/>
            <a:ext cx="3460750" cy="336550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Oral 5-ASA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(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Pentasa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/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Asacol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)?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5" name="Rounded Rectangle 12"/>
          <p:cNvSpPr>
            <a:spLocks noChangeArrowheads="1"/>
          </p:cNvSpPr>
          <p:nvPr/>
        </p:nvSpPr>
        <p:spPr bwMode="auto">
          <a:xfrm>
            <a:off x="4354513" y="5257960"/>
            <a:ext cx="3460750" cy="466725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Surgery</a:t>
            </a: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2362560" y="3065621"/>
            <a:ext cx="1337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Remission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2106613" y="4326096"/>
            <a:ext cx="1849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Complications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7348012" y="1201907"/>
            <a:ext cx="3570513" cy="4849815"/>
          </a:xfrm>
          <a:prstGeom prst="downArrow">
            <a:avLst/>
          </a:prstGeom>
          <a:solidFill>
            <a:srgbClr val="3366CC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3366CC">
                <a:satMod val="175000"/>
                <a:alpha val="40000"/>
              </a:srgbClr>
            </a:glo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9" name="Rounded Rectangle 11"/>
          <p:cNvSpPr>
            <a:spLocks noChangeArrowheads="1"/>
          </p:cNvSpPr>
          <p:nvPr/>
        </p:nvSpPr>
        <p:spPr bwMode="auto">
          <a:xfrm>
            <a:off x="4354513" y="4019709"/>
            <a:ext cx="3460750" cy="469656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Biologicals </a:t>
            </a: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8812159" y="1208711"/>
            <a:ext cx="64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O/P</a:t>
            </a:r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8562850" y="2202564"/>
            <a:ext cx="11408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Hospital</a:t>
            </a: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8908184" y="3133367"/>
            <a:ext cx="675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O/P</a:t>
            </a:r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8596133" y="5049996"/>
            <a:ext cx="1155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Hospital</a:t>
            </a:r>
          </a:p>
        </p:txBody>
      </p:sp>
      <p:sp>
        <p:nvSpPr>
          <p:cNvPr id="24" name="Down Arrow 21"/>
          <p:cNvSpPr>
            <a:spLocks noChangeArrowheads="1"/>
          </p:cNvSpPr>
          <p:nvPr/>
        </p:nvSpPr>
        <p:spPr bwMode="auto">
          <a:xfrm>
            <a:off x="2263776" y="1665446"/>
            <a:ext cx="1535113" cy="14033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5" name="Down Arrow 22"/>
          <p:cNvSpPr>
            <a:spLocks noChangeArrowheads="1"/>
          </p:cNvSpPr>
          <p:nvPr/>
        </p:nvSpPr>
        <p:spPr bwMode="auto">
          <a:xfrm>
            <a:off x="2263776" y="3525996"/>
            <a:ext cx="1535113" cy="8064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6" name="Down Arrow 23"/>
          <p:cNvSpPr>
            <a:spLocks noChangeArrowheads="1"/>
          </p:cNvSpPr>
          <p:nvPr/>
        </p:nvSpPr>
        <p:spPr bwMode="auto">
          <a:xfrm>
            <a:off x="8370888" y="1674971"/>
            <a:ext cx="1535112" cy="5667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7" name="Down Arrow 24"/>
          <p:cNvSpPr>
            <a:spLocks noChangeArrowheads="1"/>
          </p:cNvSpPr>
          <p:nvPr/>
        </p:nvSpPr>
        <p:spPr bwMode="auto">
          <a:xfrm>
            <a:off x="8370888" y="3602196"/>
            <a:ext cx="1535112" cy="1447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8" name="Down Arrow 25"/>
          <p:cNvSpPr>
            <a:spLocks noChangeArrowheads="1"/>
          </p:cNvSpPr>
          <p:nvPr/>
        </p:nvSpPr>
        <p:spPr bwMode="auto">
          <a:xfrm>
            <a:off x="8370888" y="2665572"/>
            <a:ext cx="1535112" cy="4683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cxnSp>
        <p:nvCxnSpPr>
          <p:cNvPr id="29" name="Straight Arrow Connector 27"/>
          <p:cNvCxnSpPr>
            <a:cxnSpLocks noChangeShapeType="1"/>
            <a:stCxn id="11" idx="2"/>
            <a:endCxn id="13" idx="0"/>
          </p:cNvCxnSpPr>
          <p:nvPr/>
        </p:nvCxnSpPr>
        <p:spPr bwMode="auto">
          <a:xfrm rot="5400000">
            <a:off x="5898357" y="2896553"/>
            <a:ext cx="374650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" name="Elbow Connector 29"/>
          <p:cNvCxnSpPr>
            <a:stCxn id="11" idx="1"/>
            <a:endCxn id="19" idx="1"/>
          </p:cNvCxnSpPr>
          <p:nvPr/>
        </p:nvCxnSpPr>
        <p:spPr>
          <a:xfrm rot="10800000" flipV="1">
            <a:off x="4354513" y="2474279"/>
            <a:ext cx="12700" cy="1780258"/>
          </a:xfrm>
          <a:prstGeom prst="bentConnector3">
            <a:avLst>
              <a:gd name="adj1" fmla="val 180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31" name="Elbow Connector 30"/>
          <p:cNvCxnSpPr>
            <a:stCxn id="11" idx="3"/>
            <a:endCxn id="15" idx="3"/>
          </p:cNvCxnSpPr>
          <p:nvPr/>
        </p:nvCxnSpPr>
        <p:spPr>
          <a:xfrm>
            <a:off x="7815263" y="2474278"/>
            <a:ext cx="1588" cy="3017044"/>
          </a:xfrm>
          <a:prstGeom prst="bentConnector3">
            <a:avLst>
              <a:gd name="adj1" fmla="val 14395466"/>
            </a:avLst>
          </a:prstGeom>
          <a:noFill/>
          <a:ln w="2857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33" name="Rectangle 32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 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5226" y="2953512"/>
            <a:ext cx="9416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Disclaimer:</a:t>
            </a:r>
          </a:p>
          <a:p>
            <a:r>
              <a:rPr lang="en-US" i="1" dirty="0" smtClean="0"/>
              <a:t>“The content of this presentation is provided for informational purposes only and is not intended as medical advice, or as a substitute for the medical advice of a physician.”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342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ounded Rectangle 4"/>
          <p:cNvSpPr>
            <a:spLocks noChangeArrowheads="1"/>
          </p:cNvSpPr>
          <p:nvPr/>
        </p:nvSpPr>
        <p:spPr bwMode="auto">
          <a:xfrm>
            <a:off x="1960081" y="941397"/>
            <a:ext cx="2732088" cy="436562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Distal colitis</a:t>
            </a:r>
          </a:p>
        </p:txBody>
      </p:sp>
      <p:sp>
        <p:nvSpPr>
          <p:cNvPr id="15" name="Rounded Rectangle 5"/>
          <p:cNvSpPr>
            <a:spLocks noChangeArrowheads="1"/>
          </p:cNvSpPr>
          <p:nvPr/>
        </p:nvSpPr>
        <p:spPr bwMode="auto">
          <a:xfrm>
            <a:off x="6176481" y="944572"/>
            <a:ext cx="2732088" cy="436562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Pancolitis</a:t>
            </a:r>
          </a:p>
        </p:txBody>
      </p:sp>
      <p:cxnSp>
        <p:nvCxnSpPr>
          <p:cNvPr id="16" name="Straight Arrow Connector 37"/>
          <p:cNvCxnSpPr>
            <a:cxnSpLocks noChangeShapeType="1"/>
            <a:stCxn id="14" idx="2"/>
            <a:endCxn id="18" idx="0"/>
          </p:cNvCxnSpPr>
          <p:nvPr/>
        </p:nvCxnSpPr>
        <p:spPr bwMode="auto">
          <a:xfrm>
            <a:off x="3326125" y="1377959"/>
            <a:ext cx="0" cy="31419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39"/>
          <p:cNvCxnSpPr>
            <a:cxnSpLocks noChangeShapeType="1"/>
            <a:stCxn id="15" idx="2"/>
            <a:endCxn id="24" idx="0"/>
          </p:cNvCxnSpPr>
          <p:nvPr/>
        </p:nvCxnSpPr>
        <p:spPr bwMode="auto">
          <a:xfrm>
            <a:off x="7542525" y="1381134"/>
            <a:ext cx="0" cy="29355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" name="Rounded Rectangle 6"/>
          <p:cNvSpPr>
            <a:spLocks noChangeArrowheads="1"/>
          </p:cNvSpPr>
          <p:nvPr/>
        </p:nvSpPr>
        <p:spPr bwMode="auto">
          <a:xfrm>
            <a:off x="1960081" y="1692156"/>
            <a:ext cx="2732088" cy="434975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5-ASA (supp.)</a:t>
            </a:r>
          </a:p>
        </p:txBody>
      </p:sp>
      <p:sp>
        <p:nvSpPr>
          <p:cNvPr id="19" name="Rounded Rectangle 7"/>
          <p:cNvSpPr>
            <a:spLocks noChangeArrowheads="1"/>
          </p:cNvSpPr>
          <p:nvPr/>
        </p:nvSpPr>
        <p:spPr bwMode="auto">
          <a:xfrm>
            <a:off x="1960081" y="2185868"/>
            <a:ext cx="2732088" cy="436563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5-ASA (enema)</a:t>
            </a:r>
          </a:p>
        </p:txBody>
      </p:sp>
      <p:sp>
        <p:nvSpPr>
          <p:cNvPr id="20" name="Rounded Rectangle 8"/>
          <p:cNvSpPr>
            <a:spLocks noChangeArrowheads="1"/>
          </p:cNvSpPr>
          <p:nvPr/>
        </p:nvSpPr>
        <p:spPr bwMode="auto">
          <a:xfrm>
            <a:off x="1960081" y="2681168"/>
            <a:ext cx="2732088" cy="436563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Steroid (foam)</a:t>
            </a:r>
          </a:p>
        </p:txBody>
      </p:sp>
      <p:sp>
        <p:nvSpPr>
          <p:cNvPr id="21" name="Rounded Rectangle 9"/>
          <p:cNvSpPr>
            <a:spLocks noChangeArrowheads="1"/>
          </p:cNvSpPr>
          <p:nvPr/>
        </p:nvSpPr>
        <p:spPr bwMode="auto">
          <a:xfrm>
            <a:off x="1960081" y="3176468"/>
            <a:ext cx="2732088" cy="434975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Oral 5-ASA</a:t>
            </a:r>
          </a:p>
        </p:txBody>
      </p:sp>
      <p:sp>
        <p:nvSpPr>
          <p:cNvPr id="22" name="Rounded Rectangle 10"/>
          <p:cNvSpPr>
            <a:spLocks noChangeArrowheads="1"/>
          </p:cNvSpPr>
          <p:nvPr/>
        </p:nvSpPr>
        <p:spPr bwMode="auto">
          <a:xfrm>
            <a:off x="1960081" y="3670180"/>
            <a:ext cx="2732088" cy="436562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Oral/i.v. Steroids</a:t>
            </a:r>
          </a:p>
        </p:txBody>
      </p:sp>
      <p:sp>
        <p:nvSpPr>
          <p:cNvPr id="23" name="Rounded Rectangle 12"/>
          <p:cNvSpPr>
            <a:spLocks noChangeArrowheads="1"/>
          </p:cNvSpPr>
          <p:nvPr/>
        </p:nvSpPr>
        <p:spPr bwMode="auto">
          <a:xfrm>
            <a:off x="4077806" y="4636968"/>
            <a:ext cx="2732088" cy="436563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i.v. cyclosporine</a:t>
            </a:r>
          </a:p>
        </p:txBody>
      </p:sp>
      <p:sp>
        <p:nvSpPr>
          <p:cNvPr id="24" name="Rounded Rectangle 13"/>
          <p:cNvSpPr>
            <a:spLocks noChangeArrowheads="1"/>
          </p:cNvSpPr>
          <p:nvPr/>
        </p:nvSpPr>
        <p:spPr bwMode="auto">
          <a:xfrm>
            <a:off x="6176481" y="1674693"/>
            <a:ext cx="2732088" cy="434975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Oral 5-ASA</a:t>
            </a:r>
          </a:p>
        </p:txBody>
      </p:sp>
      <p:sp>
        <p:nvSpPr>
          <p:cNvPr id="25" name="Rounded Rectangle 14"/>
          <p:cNvSpPr>
            <a:spLocks noChangeArrowheads="1"/>
          </p:cNvSpPr>
          <p:nvPr/>
        </p:nvSpPr>
        <p:spPr bwMode="auto">
          <a:xfrm>
            <a:off x="6176481" y="2162055"/>
            <a:ext cx="2732088" cy="436562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Oral Steroids</a:t>
            </a:r>
          </a:p>
        </p:txBody>
      </p:sp>
      <p:sp>
        <p:nvSpPr>
          <p:cNvPr id="26" name="Rounded Rectangle 15"/>
          <p:cNvSpPr>
            <a:spLocks noChangeArrowheads="1"/>
          </p:cNvSpPr>
          <p:nvPr/>
        </p:nvSpPr>
        <p:spPr bwMode="auto">
          <a:xfrm>
            <a:off x="6176481" y="2649418"/>
            <a:ext cx="2732088" cy="436563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i.v. steroids</a:t>
            </a:r>
          </a:p>
        </p:txBody>
      </p:sp>
      <p:sp>
        <p:nvSpPr>
          <p:cNvPr id="27" name="Rounded Rectangle 16"/>
          <p:cNvSpPr>
            <a:spLocks noChangeArrowheads="1"/>
          </p:cNvSpPr>
          <p:nvPr/>
        </p:nvSpPr>
        <p:spPr bwMode="auto">
          <a:xfrm>
            <a:off x="4077806" y="5124330"/>
            <a:ext cx="2732088" cy="436562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biologicals</a:t>
            </a:r>
          </a:p>
        </p:txBody>
      </p:sp>
      <p:sp>
        <p:nvSpPr>
          <p:cNvPr id="28" name="Rounded Rectangle 17"/>
          <p:cNvSpPr>
            <a:spLocks noChangeArrowheads="1"/>
          </p:cNvSpPr>
          <p:nvPr/>
        </p:nvSpPr>
        <p:spPr bwMode="auto">
          <a:xfrm>
            <a:off x="4077806" y="5611693"/>
            <a:ext cx="2732088" cy="436563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surgery</a:t>
            </a:r>
          </a:p>
        </p:txBody>
      </p:sp>
      <p:cxnSp>
        <p:nvCxnSpPr>
          <p:cNvPr id="29" name="Elbow Connector 22"/>
          <p:cNvCxnSpPr>
            <a:cxnSpLocks noChangeShapeType="1"/>
            <a:stCxn id="22" idx="2"/>
            <a:endCxn id="23" idx="1"/>
          </p:cNvCxnSpPr>
          <p:nvPr/>
        </p:nvCxnSpPr>
        <p:spPr bwMode="auto">
          <a:xfrm rot="16200000" flipH="1">
            <a:off x="3328507" y="4105156"/>
            <a:ext cx="747713" cy="750887"/>
          </a:xfrm>
          <a:prstGeom prst="bentConnector2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" name="TextBox 30"/>
          <p:cNvSpPr txBox="1">
            <a:spLocks noChangeArrowheads="1"/>
          </p:cNvSpPr>
          <p:nvPr/>
        </p:nvSpPr>
        <p:spPr bwMode="auto">
          <a:xfrm rot="5400000">
            <a:off x="8474388" y="3463368"/>
            <a:ext cx="1341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Remission</a:t>
            </a:r>
          </a:p>
        </p:txBody>
      </p:sp>
      <p:cxnSp>
        <p:nvCxnSpPr>
          <p:cNvPr id="31" name="Straight Arrow Connector 33"/>
          <p:cNvCxnSpPr>
            <a:cxnSpLocks noChangeShapeType="1"/>
            <a:stCxn id="22" idx="3"/>
            <a:endCxn id="34" idx="1"/>
          </p:cNvCxnSpPr>
          <p:nvPr/>
        </p:nvCxnSpPr>
        <p:spPr bwMode="auto">
          <a:xfrm>
            <a:off x="4692170" y="3888461"/>
            <a:ext cx="1481931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" name="TextBox 34"/>
          <p:cNvSpPr txBox="1">
            <a:spLocks noChangeArrowheads="1"/>
          </p:cNvSpPr>
          <p:nvPr/>
        </p:nvSpPr>
        <p:spPr bwMode="auto">
          <a:xfrm>
            <a:off x="4779481" y="3498731"/>
            <a:ext cx="1339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Remission</a:t>
            </a:r>
          </a:p>
        </p:txBody>
      </p:sp>
      <p:sp>
        <p:nvSpPr>
          <p:cNvPr id="33" name="TextBox 35"/>
          <p:cNvSpPr txBox="1">
            <a:spLocks noChangeArrowheads="1"/>
          </p:cNvSpPr>
          <p:nvPr/>
        </p:nvSpPr>
        <p:spPr bwMode="auto">
          <a:xfrm>
            <a:off x="4555645" y="4254381"/>
            <a:ext cx="1787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Complications</a:t>
            </a:r>
          </a:p>
        </p:txBody>
      </p:sp>
      <p:sp>
        <p:nvSpPr>
          <p:cNvPr id="34" name="Rounded Rectangle 51"/>
          <p:cNvSpPr>
            <a:spLocks noChangeArrowheads="1"/>
          </p:cNvSpPr>
          <p:nvPr/>
        </p:nvSpPr>
        <p:spPr bwMode="auto">
          <a:xfrm>
            <a:off x="6174101" y="3670180"/>
            <a:ext cx="2732087" cy="436563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Oral 5-ASA/Azathioprine</a:t>
            </a:r>
          </a:p>
        </p:txBody>
      </p:sp>
      <p:pic>
        <p:nvPicPr>
          <p:cNvPr id="35" name="Picture 11" descr="toxic megacolon r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4444" y="4324230"/>
            <a:ext cx="2366962" cy="1776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2259" y="4243107"/>
            <a:ext cx="1544955" cy="15825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" name="Rounded Rectangle 16"/>
          <p:cNvSpPr>
            <a:spLocks noChangeArrowheads="1"/>
          </p:cNvSpPr>
          <p:nvPr/>
        </p:nvSpPr>
        <p:spPr bwMode="auto">
          <a:xfrm>
            <a:off x="6174100" y="3164692"/>
            <a:ext cx="2732088" cy="436562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biologicals</a:t>
            </a:r>
          </a:p>
        </p:txBody>
      </p:sp>
      <p:cxnSp>
        <p:nvCxnSpPr>
          <p:cNvPr id="38" name="Elbow Connector 37"/>
          <p:cNvCxnSpPr>
            <a:stCxn id="34" idx="2"/>
            <a:endCxn id="23" idx="3"/>
          </p:cNvCxnSpPr>
          <p:nvPr/>
        </p:nvCxnSpPr>
        <p:spPr>
          <a:xfrm rot="5400000">
            <a:off x="6800767" y="4115870"/>
            <a:ext cx="748507" cy="730250"/>
          </a:xfrm>
          <a:prstGeom prst="bentConnector2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39" name="Rectangle 38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UC - Treatment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2400" dirty="0" smtClean="0">
                <a:solidFill>
                  <a:prstClr val="white"/>
                </a:solidFill>
                <a:latin typeface="Calibri"/>
              </a:rPr>
              <a:t>Individual Medications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8072" y="3063240"/>
            <a:ext cx="1870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Steroids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03590" y="4514076"/>
            <a:ext cx="9088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Treatment Examples</a:t>
            </a:r>
          </a:p>
          <a:p>
            <a:r>
              <a:rPr lang="en-US" dirty="0" smtClean="0"/>
              <a:t>Community - Prednisone 40mg oral once daily for 2 weeks, then reduce by 5mg/week and stop</a:t>
            </a:r>
          </a:p>
          <a:p>
            <a:r>
              <a:rPr lang="en-US" dirty="0" smtClean="0"/>
              <a:t>Hospital - Methylprednisolone 40mg morning and 20mg night </a:t>
            </a:r>
            <a:r>
              <a:rPr lang="en-US" dirty="0" err="1" smtClean="0"/>
              <a:t>i.v.</a:t>
            </a:r>
            <a:r>
              <a:rPr lang="en-US" dirty="0" smtClean="0"/>
              <a:t> for 3-5 days, </a:t>
            </a:r>
          </a:p>
          <a:p>
            <a:r>
              <a:rPr lang="en-US" dirty="0" smtClean="0"/>
              <a:t>then reduce by 20mg (night-time dose) for 2 days and then convert to oral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AutoShape 15"/>
          <p:cNvSpPr>
            <a:spLocks/>
          </p:cNvSpPr>
          <p:nvPr/>
        </p:nvSpPr>
        <p:spPr bwMode="auto">
          <a:xfrm>
            <a:off x="1606263" y="688153"/>
            <a:ext cx="3776663" cy="4905375"/>
          </a:xfrm>
          <a:prstGeom prst="borderCallout2">
            <a:avLst>
              <a:gd name="adj1" fmla="val 2329"/>
              <a:gd name="adj2" fmla="val 102019"/>
              <a:gd name="adj3" fmla="val 2329"/>
              <a:gd name="adj4" fmla="val 105546"/>
              <a:gd name="adj5" fmla="val -4338"/>
              <a:gd name="adj6" fmla="val 109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670519" y="1786703"/>
            <a:ext cx="358623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74 (43%) treated with steroids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Immediate Outcome</a:t>
            </a:r>
          </a:p>
          <a:p>
            <a:pPr marL="457200" marR="0" lvl="1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Remission		58%</a:t>
            </a:r>
          </a:p>
          <a:p>
            <a:pPr marL="457200" marR="0" lvl="1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Partial remission	26%</a:t>
            </a:r>
          </a:p>
          <a:p>
            <a:pPr marL="457200" marR="0" lvl="1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response	16%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year Outcome</a:t>
            </a:r>
          </a:p>
          <a:p>
            <a:pPr marL="457200" marR="0" lvl="1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Prolonged response	32%</a:t>
            </a:r>
          </a:p>
          <a:p>
            <a:pPr marL="457200" marR="0" lvl="1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Dependence	28%</a:t>
            </a:r>
          </a:p>
          <a:p>
            <a:pPr marL="457200" marR="0" lvl="1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		38%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1845189" y="815153"/>
            <a:ext cx="333373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Crohn’s disease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173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5802458" y="776779"/>
            <a:ext cx="3776663" cy="4905375"/>
            <a:chOff x="3238" y="1019"/>
            <a:chExt cx="2379" cy="3090"/>
          </a:xfrm>
        </p:grpSpPr>
        <p:sp>
          <p:nvSpPr>
            <p:cNvPr id="13" name="AutoShape 24"/>
            <p:cNvSpPr>
              <a:spLocks/>
            </p:cNvSpPr>
            <p:nvPr/>
          </p:nvSpPr>
          <p:spPr bwMode="auto">
            <a:xfrm flipH="1">
              <a:off x="3238" y="1019"/>
              <a:ext cx="2379" cy="3090"/>
            </a:xfrm>
            <a:prstGeom prst="borderCallout2">
              <a:avLst>
                <a:gd name="adj1" fmla="val 2329"/>
                <a:gd name="adj2" fmla="val 102019"/>
                <a:gd name="adj3" fmla="val 2329"/>
                <a:gd name="adj4" fmla="val 105546"/>
                <a:gd name="adj5" fmla="val -4338"/>
                <a:gd name="adj6" fmla="val 109245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3290" y="1643"/>
              <a:ext cx="2259" cy="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63 (34%) treated with steroids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Immediate Outcome</a:t>
              </a:r>
            </a:p>
            <a:p>
              <a:pPr marL="457200" marR="0" lvl="1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Remission  		54%</a:t>
              </a:r>
            </a:p>
            <a:p>
              <a:pPr marL="457200" marR="0" lvl="1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Partial remission	30%</a:t>
              </a:r>
            </a:p>
            <a:p>
              <a:pPr marL="457200" marR="0" lvl="1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 response	16%</a:t>
              </a:r>
            </a:p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One year Outcome</a:t>
              </a:r>
            </a:p>
            <a:p>
              <a:pPr marL="457200" marR="0" lvl="1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Prolonged response	49%</a:t>
              </a:r>
            </a:p>
            <a:p>
              <a:pPr marL="457200" marR="0" lvl="1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Dependence	22%</a:t>
              </a:r>
            </a:p>
            <a:p>
              <a:pPr marL="457200" marR="0" lvl="1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Operation		29%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3374" y="1041"/>
              <a:ext cx="2167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Ulcerative colitis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 = 185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2133750" y="3492000"/>
            <a:ext cx="7513637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2128189" y="4824344"/>
            <a:ext cx="7513637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99706" y="5669518"/>
            <a:ext cx="378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Don’t forget Calcium and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Vitamin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Steroids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2400" dirty="0" smtClean="0">
                <a:solidFill>
                  <a:prstClr val="white"/>
                </a:solidFill>
                <a:latin typeface="Calibri"/>
              </a:rPr>
              <a:t>Individual Medications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4024" y="3026664"/>
            <a:ext cx="2651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Thiopurines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064" y="4651285"/>
            <a:ext cx="8078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Treatment Examples:</a:t>
            </a:r>
          </a:p>
          <a:p>
            <a:r>
              <a:rPr lang="en-US" dirty="0" smtClean="0"/>
              <a:t>Azathioprine 2.5mg/kg </a:t>
            </a:r>
            <a:r>
              <a:rPr lang="en-US" dirty="0" err="1" smtClean="0"/>
              <a:t>BodyWeight</a:t>
            </a:r>
            <a:r>
              <a:rPr lang="en-US" dirty="0" smtClean="0"/>
              <a:t> – usually 150-200mg per day orally</a:t>
            </a:r>
          </a:p>
          <a:p>
            <a:r>
              <a:rPr lang="en-US" dirty="0" smtClean="0"/>
              <a:t>Special Situation – shunters: Azathioprine 50mg together with Allopurinol 50-100mg</a:t>
            </a:r>
          </a:p>
          <a:p>
            <a:r>
              <a:rPr lang="en-US" dirty="0" smtClean="0"/>
              <a:t>6-mercaptopurine 1-1.5mg/kg </a:t>
            </a:r>
            <a:r>
              <a:rPr lang="en-US" dirty="0" err="1" smtClean="0"/>
              <a:t>BodyWeight</a:t>
            </a:r>
            <a:r>
              <a:rPr lang="en-US" dirty="0" smtClean="0"/>
              <a:t> – usually 50-100mg per day orally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0"/>
          <p:cNvSpPr>
            <a:spLocks/>
          </p:cNvSpPr>
          <p:nvPr/>
        </p:nvSpPr>
        <p:spPr bwMode="auto">
          <a:xfrm>
            <a:off x="380136" y="541032"/>
            <a:ext cx="3800475" cy="5441950"/>
          </a:xfrm>
          <a:prstGeom prst="borderCallout2">
            <a:avLst>
              <a:gd name="adj1" fmla="val 2102"/>
              <a:gd name="adj2" fmla="val 102005"/>
              <a:gd name="adj3" fmla="val 2102"/>
              <a:gd name="adj4" fmla="val 105556"/>
              <a:gd name="adj5" fmla="val -4639"/>
              <a:gd name="adj6" fmla="val 109231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413476" y="1285569"/>
            <a:ext cx="3348037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Idiosyncratic     (5-10%)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allergic /pancreatitis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Dose dependent (2-3%)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hepatic toxicity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myelosuppression</a:t>
            </a: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Myelosuppression</a:t>
            </a: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 2% patients 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2 weeks – 11 years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dose dependent myelosuppression is  unpredictable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be severe and life   threatening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be linked to TPMT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AutoShape 32"/>
          <p:cNvSpPr>
            <a:spLocks/>
          </p:cNvSpPr>
          <p:nvPr/>
        </p:nvSpPr>
        <p:spPr bwMode="auto">
          <a:xfrm flipH="1">
            <a:off x="3854022" y="547382"/>
            <a:ext cx="3800475" cy="5441950"/>
          </a:xfrm>
          <a:prstGeom prst="borderCallout2">
            <a:avLst>
              <a:gd name="adj1" fmla="val 2102"/>
              <a:gd name="adj2" fmla="val 102005"/>
              <a:gd name="adj3" fmla="val 2102"/>
              <a:gd name="adj4" fmla="val 105556"/>
              <a:gd name="adj5" fmla="val -4639"/>
              <a:gd name="adj6" fmla="val 109231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4508" y="1337958"/>
            <a:ext cx="3690938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Postoperative infection rates</a:t>
            </a:r>
            <a:endParaRPr kumimoji="0" lang="en-NZ" sz="1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NZ" sz="1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9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NZ" sz="9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NZ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Pregnancy</a:t>
            </a:r>
          </a:p>
          <a:p>
            <a:pPr marL="1143000" marR="0" lvl="2" indent="-2206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evidence of teratogenicity </a:t>
            </a:r>
          </a:p>
          <a:p>
            <a:pPr marL="1143000" marR="0" lvl="2" indent="-2206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effect on male fertility</a:t>
            </a:r>
            <a:endParaRPr kumimoji="0" lang="en-NZ" sz="9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Malignancy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N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Increased risk    </a:t>
            </a:r>
            <a:endParaRPr kumimoji="0" lang="en-NZ" sz="9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43000" marR="0" lvl="2" indent="-2206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NHL in 4/782 patients</a:t>
            </a:r>
          </a:p>
          <a:p>
            <a:pPr marL="1143000" marR="0" lvl="2" indent="-2206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(Significantly higher than expected)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N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increased in risk</a:t>
            </a:r>
            <a:endParaRPr kumimoji="0" lang="en-NZ" sz="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4228671" y="499757"/>
            <a:ext cx="3048000" cy="6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Controversial </a:t>
            </a:r>
          </a:p>
          <a:p>
            <a:pPr marL="0" marR="0" lvl="0" indent="0" algn="ctr" defTabSz="914400" rtl="0" eaLnBrk="0" fontAlgn="base" latinLnBrk="0" hangingPunct="0">
              <a:lnSpc>
                <a:spcPct val="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Adverse Effects</a:t>
            </a: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4" name="Group 39"/>
          <p:cNvGraphicFramePr>
            <a:graphicFrameLocks noGrp="1"/>
          </p:cNvGraphicFramePr>
          <p:nvPr>
            <p:extLst/>
          </p:nvPr>
        </p:nvGraphicFramePr>
        <p:xfrm>
          <a:off x="4086377" y="1678709"/>
          <a:ext cx="3117850" cy="1103313"/>
        </p:xfrm>
        <a:graphic>
          <a:graphicData uri="http://schemas.openxmlformats.org/drawingml/2006/table">
            <a:tbl>
              <a:tblPr/>
              <a:tblGrid>
                <a:gridCol w="1443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 2003:320</a:t>
                      </a:r>
                      <a:endParaRPr kumimoji="0" lang="en-A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Major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Steroids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3.69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5.54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AZA / 6MP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1.68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656363" y="548969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Adverse Effects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40"/>
          <p:cNvSpPr>
            <a:spLocks noChangeArrowheads="1"/>
          </p:cNvSpPr>
          <p:nvPr/>
        </p:nvSpPr>
        <p:spPr bwMode="auto">
          <a:xfrm>
            <a:off x="4618183" y="3177310"/>
            <a:ext cx="2686196" cy="79432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7811631" y="3784595"/>
          <a:ext cx="4287718" cy="295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1631" y="1308667"/>
            <a:ext cx="4285385" cy="24312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8509433" y="2969561"/>
            <a:ext cx="3511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Randomisation following at least 42 months of Azathioprine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02557" y="891448"/>
            <a:ext cx="171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Sustained Effect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7399" y="6364893"/>
            <a:ext cx="1884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Bahi M et al. 2017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Thiopurines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0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Individual Medications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1184" y="3063240"/>
            <a:ext cx="2373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Biologicals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056" y="4998601"/>
            <a:ext cx="7146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 Examples: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Humira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40mg sub cutaneous injection every 2 weeks (maintenance)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Infliximab 5mg/kg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BodyWeight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infusion every 8 weeks, usually 300-500mg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6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6474539" y="1661969"/>
            <a:ext cx="2674937" cy="2728913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404813" y="5643196"/>
            <a:ext cx="197326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ACCENT I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Lancet 2002;359:1541</a:t>
            </a:r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560263" y="1755631"/>
            <a:ext cx="2552700" cy="25193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patients: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5mg/kg at baseline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then 8-weekly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Group I  – Placebo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Group II –  5mg/kg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Group III–10mg/kg</a:t>
            </a:r>
            <a:endParaRPr kumimoji="0" lang="en-AU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2" descr="2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</a:blip>
          <a:srcRect l="2039" b="2081"/>
          <a:stretch>
            <a:fillRect/>
          </a:stretch>
        </p:blipFill>
        <p:spPr bwMode="auto">
          <a:xfrm>
            <a:off x="480138" y="369743"/>
            <a:ext cx="5707062" cy="4584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43688" y="2625581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</a:t>
            </a:r>
            <a:endParaRPr kumimoji="0" lang="en-A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867863" y="2625581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</a:t>
            </a:r>
            <a:endParaRPr kumimoji="0" lang="en-A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793000" y="2625581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II</a:t>
            </a:r>
            <a:endParaRPr kumimoji="0" lang="en-A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721938" y="2625581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II</a:t>
            </a:r>
            <a:endParaRPr kumimoji="0" lang="en-A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580401" y="2628756"/>
            <a:ext cx="436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III</a:t>
            </a:r>
            <a:endParaRPr kumimoji="0" lang="en-A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515689" y="2628756"/>
            <a:ext cx="434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III</a:t>
            </a:r>
            <a:endParaRPr kumimoji="0" lang="en-A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661613" y="1215625"/>
            <a:ext cx="431800" cy="1446469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661614" y="3791676"/>
            <a:ext cx="436563" cy="111324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747270" y="4076811"/>
            <a:ext cx="431800" cy="810496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747271" y="1540089"/>
            <a:ext cx="428625" cy="1131836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80138" y="4975569"/>
            <a:ext cx="348954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Analysis: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8-weekly better than once only BUT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difference between 5 or 10mg/kg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6411038" y="858694"/>
            <a:ext cx="2798762" cy="5191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Crohn’s Disease</a:t>
            </a:r>
            <a:endParaRPr kumimoji="0" lang="en-GB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 rotWithShape="1">
          <a:blip r:embed="rId5" cstate="print"/>
          <a:srcRect r="75939" b="31264"/>
          <a:stretch/>
        </p:blipFill>
        <p:spPr bwMode="auto">
          <a:xfrm>
            <a:off x="10099677" y="1155644"/>
            <a:ext cx="1164646" cy="20230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" name="Picture 4" descr="http://www.pemphigus.org/news/images/stories/remica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96405" y="3245688"/>
            <a:ext cx="1167918" cy="16416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Biologicals - Infliximab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528783" y="480292"/>
            <a:ext cx="4195763" cy="5408613"/>
            <a:chOff x="0" y="0"/>
            <a:chExt cx="3153" cy="4320"/>
          </a:xfrm>
        </p:grpSpPr>
        <p:pic>
          <p:nvPicPr>
            <p:cNvPr id="9" name="Picture 4" descr="07f2"/>
            <p:cNvPicPr preferRelativeResize="0">
              <a:picLocks noChangeArrowheads="1"/>
            </p:cNvPicPr>
            <p:nvPr/>
          </p:nvPicPr>
          <p:blipFill>
            <a:blip r:embed="rId4" cstate="print">
              <a:lum bright="-18000" contrast="24000"/>
            </a:blip>
            <a:srcRect l="11513" t="5927" r="7326" b="54202"/>
            <a:stretch>
              <a:fillRect/>
            </a:stretch>
          </p:blipFill>
          <p:spPr bwMode="auto">
            <a:xfrm>
              <a:off x="0" y="0"/>
              <a:ext cx="3152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0" name="Picture 7" descr="07f2"/>
            <p:cNvPicPr>
              <a:picLocks noChangeAspect="1" noChangeArrowheads="1"/>
            </p:cNvPicPr>
            <p:nvPr/>
          </p:nvPicPr>
          <p:blipFill>
            <a:blip r:embed="rId4" cstate="print">
              <a:lum bright="-18000" contrast="24000"/>
            </a:blip>
            <a:srcRect l="11513" t="53171" r="7326" b="6958"/>
            <a:stretch>
              <a:fillRect/>
            </a:stretch>
          </p:blipFill>
          <p:spPr bwMode="auto">
            <a:xfrm>
              <a:off x="0" y="2222"/>
              <a:ext cx="3153" cy="20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82796" y="3324602"/>
            <a:ext cx="2841625" cy="5170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response </a:t>
            </a:r>
          </a:p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(closure of fistula)</a:t>
            </a:r>
            <a:endParaRPr kumimoji="0" lang="en-AU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78033" y="2484788"/>
            <a:ext cx="2905125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Response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(&gt;50% reduction)</a:t>
            </a:r>
            <a:endParaRPr kumimoji="0" lang="en-AU" sz="14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156670" y="5928255"/>
            <a:ext cx="1847850" cy="3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ACCENT II</a:t>
            </a: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NEJM 2004;350:876</a:t>
            </a:r>
            <a:endParaRPr kumimoji="0" lang="en-A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998" y="405876"/>
            <a:ext cx="5623431" cy="5712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335" y="1882055"/>
            <a:ext cx="4657725" cy="3271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4685" y="2983779"/>
            <a:ext cx="4549775" cy="3162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41624" y="807318"/>
            <a:ext cx="704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Acute Disease – Ulcerative Colitis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865909" y="5165004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Response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8436697" y="2602779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Remission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272934" y="1531217"/>
            <a:ext cx="432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moderately severe, steroid-refractory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(ACT I) or 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mesalamine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(ACT II)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65909" y="5584175"/>
            <a:ext cx="258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 I + III NEJM 2005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Biologics - Infliximab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9273" y="585953"/>
            <a:ext cx="3818014" cy="1579027"/>
            <a:chOff x="1524000" y="940454"/>
            <a:chExt cx="4809001" cy="1842945"/>
          </a:xfrm>
        </p:grpSpPr>
        <p:sp>
          <p:nvSpPr>
            <p:cNvPr id="9" name="Rectangle 8"/>
            <p:cNvSpPr/>
            <p:nvPr/>
          </p:nvSpPr>
          <p:spPr>
            <a:xfrm>
              <a:off x="1524000" y="2050742"/>
              <a:ext cx="4809001" cy="7326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0" y="940454"/>
              <a:ext cx="4809001" cy="16213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09548" y="2552909"/>
              <a:ext cx="3523453" cy="23049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538464" y="217890"/>
            <a:ext cx="5082999" cy="3525092"/>
            <a:chOff x="4546284" y="1562591"/>
            <a:chExt cx="4504501" cy="2964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46284" y="1562591"/>
              <a:ext cx="4504501" cy="29640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546284" y="3560501"/>
              <a:ext cx="4504501" cy="3994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52685" y="4377550"/>
            <a:ext cx="415190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Oesophageal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candidiasis, candida sepsis</a:t>
            </a:r>
          </a:p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CMV</a:t>
            </a:r>
          </a:p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Herpes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3308" y="3211780"/>
            <a:ext cx="4357023" cy="2888722"/>
            <a:chOff x="1524000" y="2886521"/>
            <a:chExt cx="5809364" cy="385162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4000" y="2886521"/>
              <a:ext cx="5809364" cy="385162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702640" y="3116062"/>
              <a:ext cx="612968" cy="31071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AutoShape 2" descr="Image result for the walking dead zombi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311" y="5024138"/>
            <a:ext cx="3240736" cy="181481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rot="16200000">
            <a:off x="9082741" y="232779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 - Safety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2610" y="5993674"/>
            <a:ext cx="1676400" cy="838200"/>
            <a:chOff x="152400" y="5993674"/>
            <a:chExt cx="1676400" cy="838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5993674"/>
              <a:ext cx="1676400" cy="838200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52400" y="5993674"/>
              <a:ext cx="167640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6039393"/>
              <a:ext cx="45719" cy="792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8119" y="6781800"/>
              <a:ext cx="1630681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Image result for southern district health bo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664" y="6005397"/>
            <a:ext cx="2636926" cy="8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99366" y="2580640"/>
            <a:ext cx="7503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What is Inflammatory Bowel Disease?</a:t>
            </a:r>
          </a:p>
          <a:p>
            <a:pPr algn="ctr"/>
            <a:r>
              <a:rPr lang="en-US" sz="3600" dirty="0" smtClean="0"/>
              <a:t>Treatment – now and in the future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Agenda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94075" y="4078098"/>
            <a:ext cx="6521906" cy="2212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883845" y="405681"/>
          <a:ext cx="5495559" cy="3572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rism 5" r:id="rId3" imgW="4078080" imgH="2651760" progId="Prism5.Document">
                  <p:embed/>
                </p:oleObj>
              </mc:Choice>
              <mc:Fallback>
                <p:oleObj name="Prism 5" r:id="rId3" imgW="4078080" imgH="2651760" progId="Prism5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3845" y="405681"/>
                        <a:ext cx="5495559" cy="3572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994597" y="4078098"/>
          <a:ext cx="3021012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rism 5" r:id="rId5" imgW="3666600" imgH="2725200" progId="Prism5.Document">
                  <p:embed/>
                </p:oleObj>
              </mc:Choice>
              <mc:Fallback>
                <p:oleObj name="Prism 5" r:id="rId5" imgW="3666600" imgH="2725200" progId="Prism5.Document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94597" y="4078098"/>
                        <a:ext cx="3021012" cy="224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6291210" y="4078098"/>
          <a:ext cx="3201280" cy="2117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Rectangle 12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Infliximab cost at the CDHB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10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459342" y="1147188"/>
            <a:ext cx="8552873" cy="3685308"/>
          </a:xfrm>
          <a:prstGeom prst="rect">
            <a:avLst/>
          </a:prstGeom>
          <a:solidFill>
            <a:srgbClr val="3366CC"/>
          </a:solidFill>
          <a:ln w="25400" cap="flat" cmpd="sng" algn="ctr">
            <a:solidFill>
              <a:srgbClr val="3366CC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545155"/>
              </p:ext>
            </p:extLst>
          </p:nvPr>
        </p:nvGraphicFramePr>
        <p:xfrm>
          <a:off x="1487049" y="1562825"/>
          <a:ext cx="8496806" cy="3209568"/>
        </p:xfrm>
        <a:graphic>
          <a:graphicData uri="http://schemas.openxmlformats.org/drawingml/2006/table">
            <a:tbl>
              <a:tblPr firstRow="1" firstCol="1" bandRow="1"/>
              <a:tblGrid>
                <a:gridCol w="1750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8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9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9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7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Medication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Formulation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Induction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Maintenance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Induction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Maintenance</a:t>
                      </a:r>
                      <a:endParaRPr lang="en-N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200" dirty="0">
                          <a:effectLst/>
                        </a:rPr>
                        <a:t>5-ASA, </a:t>
                      </a:r>
                      <a:r>
                        <a:rPr lang="en-NZ" sz="1200" dirty="0" err="1">
                          <a:effectLst/>
                        </a:rPr>
                        <a:t>mesalamine</a:t>
                      </a:r>
                      <a:endParaRPr lang="en-N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100">
                          <a:effectLst/>
                        </a:rPr>
                        <a:t>Suppositories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>
                          <a:effectLst/>
                        </a:rPr>
                        <a:t> </a:t>
                      </a:r>
                      <a:r>
                        <a:rPr lang="en-NZ" sz="1400" dirty="0" smtClean="0">
                          <a:effectLst/>
                        </a:rPr>
                        <a:t>N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N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200" dirty="0">
                          <a:effectLst/>
                        </a:rPr>
                        <a:t> </a:t>
                      </a:r>
                      <a:endParaRPr lang="en-N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100">
                          <a:effectLst/>
                        </a:rPr>
                        <a:t>Enema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>
                          <a:effectLst/>
                        </a:rPr>
                        <a:t> </a:t>
                      </a:r>
                      <a:r>
                        <a:rPr lang="en-NZ" sz="1400" dirty="0" smtClean="0">
                          <a:effectLst/>
                        </a:rPr>
                        <a:t>N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N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200" dirty="0">
                          <a:effectLst/>
                        </a:rPr>
                        <a:t> </a:t>
                      </a:r>
                      <a:endParaRPr lang="en-N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100" dirty="0" smtClean="0">
                          <a:effectLst/>
                        </a:rPr>
                        <a:t>Tablets</a:t>
                      </a:r>
                      <a:endParaRPr lang="en-N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>
                          <a:effectLst/>
                        </a:rPr>
                        <a:t> </a:t>
                      </a:r>
                      <a:r>
                        <a:rPr lang="en-NZ" sz="1400" dirty="0" smtClean="0">
                          <a:effectLst/>
                        </a:rPr>
                        <a:t>N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200" dirty="0">
                          <a:effectLst/>
                        </a:rPr>
                        <a:t>Steroids</a:t>
                      </a:r>
                      <a:endParaRPr lang="en-N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100" dirty="0">
                          <a:effectLst/>
                        </a:rPr>
                        <a:t>Systemic</a:t>
                      </a:r>
                      <a:endParaRPr lang="en-N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>
                          <a:effectLst/>
                        </a:rPr>
                        <a:t> </a:t>
                      </a:r>
                      <a:r>
                        <a:rPr lang="en-NZ" sz="1400" dirty="0" smtClean="0">
                          <a:effectLst/>
                        </a:rPr>
                        <a:t>Y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N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N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200" dirty="0">
                          <a:effectLst/>
                        </a:rPr>
                        <a:t> </a:t>
                      </a:r>
                      <a:endParaRPr lang="en-N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100" dirty="0">
                          <a:effectLst/>
                        </a:rPr>
                        <a:t>Enteric</a:t>
                      </a:r>
                      <a:endParaRPr lang="en-N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>
                          <a:effectLst/>
                        </a:rPr>
                        <a:t> </a:t>
                      </a:r>
                      <a:r>
                        <a:rPr lang="en-NZ" sz="1400" dirty="0" smtClean="0">
                          <a:effectLst/>
                        </a:rPr>
                        <a:t>Y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N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N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N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200" dirty="0">
                          <a:effectLst/>
                        </a:rPr>
                        <a:t> </a:t>
                      </a:r>
                      <a:endParaRPr lang="en-N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100" dirty="0">
                          <a:effectLst/>
                        </a:rPr>
                        <a:t>Enema</a:t>
                      </a:r>
                      <a:endParaRPr lang="en-N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>
                          <a:effectLst/>
                        </a:rPr>
                        <a:t> </a:t>
                      </a:r>
                      <a:r>
                        <a:rPr lang="en-NZ" sz="1400" dirty="0" smtClean="0">
                          <a:effectLst/>
                        </a:rPr>
                        <a:t>N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N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N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200" dirty="0" smtClean="0">
                          <a:effectLst/>
                        </a:rPr>
                        <a:t>Immunomodulation</a:t>
                      </a:r>
                      <a:endParaRPr lang="en-N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100" dirty="0" smtClean="0">
                          <a:effectLst/>
                        </a:rPr>
                        <a:t>Tablets</a:t>
                      </a:r>
                      <a:endParaRPr lang="en-N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>
                          <a:effectLst/>
                        </a:rPr>
                        <a:t> </a:t>
                      </a:r>
                      <a:r>
                        <a:rPr lang="en-NZ" sz="1400" dirty="0" smtClean="0">
                          <a:effectLst/>
                        </a:rPr>
                        <a:t>N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N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200" dirty="0">
                          <a:effectLst/>
                        </a:rPr>
                        <a:t> </a:t>
                      </a:r>
                      <a:endParaRPr lang="en-N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100">
                          <a:effectLst/>
                        </a:rPr>
                        <a:t>s.c.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>
                          <a:effectLst/>
                        </a:rPr>
                        <a:t> </a:t>
                      </a:r>
                      <a:r>
                        <a:rPr lang="en-NZ" sz="1400" dirty="0" smtClean="0">
                          <a:effectLst/>
                        </a:rPr>
                        <a:t>N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N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200" dirty="0" err="1" smtClean="0">
                          <a:effectLst/>
                        </a:rPr>
                        <a:t>Biologicals</a:t>
                      </a:r>
                      <a:endParaRPr lang="en-N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100">
                          <a:effectLst/>
                        </a:rPr>
                        <a:t>Infusion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>
                          <a:effectLst/>
                        </a:rPr>
                        <a:t> </a:t>
                      </a:r>
                      <a:r>
                        <a:rPr lang="en-NZ" sz="1400" dirty="0" smtClean="0">
                          <a:effectLst/>
                        </a:rPr>
                        <a:t>Y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200" dirty="0">
                          <a:effectLst/>
                        </a:rPr>
                        <a:t> </a:t>
                      </a:r>
                      <a:endParaRPr lang="en-N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100">
                          <a:effectLst/>
                        </a:rPr>
                        <a:t>s.c.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>
                          <a:effectLst/>
                        </a:rPr>
                        <a:t> </a:t>
                      </a:r>
                      <a:r>
                        <a:rPr lang="en-NZ" sz="1400" dirty="0" smtClean="0">
                          <a:effectLst/>
                        </a:rPr>
                        <a:t>Y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200" dirty="0">
                          <a:effectLst/>
                        </a:rPr>
                        <a:t>Surgery</a:t>
                      </a:r>
                      <a:endParaRPr lang="en-N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1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>
                          <a:effectLst/>
                        </a:rPr>
                        <a:t> </a:t>
                      </a:r>
                      <a:r>
                        <a:rPr lang="en-NZ" sz="1400" dirty="0" smtClean="0">
                          <a:effectLst/>
                        </a:rPr>
                        <a:t>Y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N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Y</a:t>
                      </a: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1995" y="1230312"/>
            <a:ext cx="18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Crohn’s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Disease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96724" y="123031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Ulcerative colitis</a:t>
            </a:r>
          </a:p>
        </p:txBody>
      </p:sp>
      <p:pic>
        <p:nvPicPr>
          <p:cNvPr id="13" name="Picture 2" descr="http://www.4cnrs-digestive.com/images/penta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78" y="5146708"/>
            <a:ext cx="952481" cy="16350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t0.gstatic.com/images?q=tbn:ANd9GcQvqLqsr7v-R1iJLqfKEDaO9gTEjUwlQ4YaJCVQeKSaumKfiip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31" y="5146708"/>
            <a:ext cx="1635093" cy="16350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static.seekingalpha.com/uploads/2008/7/29/saupload_humi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895" y="5146901"/>
            <a:ext cx="1285298" cy="16348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sheller.com/uploads/remica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165" y="5146900"/>
            <a:ext cx="2207115" cy="16349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www.cslbiotherapies.co.nz/docs/714/395/asamax-bo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25" y="5139582"/>
            <a:ext cx="1564681" cy="16350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4635" y="3292490"/>
            <a:ext cx="1647503" cy="1678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28018" y="1238264"/>
            <a:ext cx="900735" cy="170200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Options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3230564" y="1347788"/>
            <a:ext cx="65" cy="313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797"/>
              </a:cxn>
              <a:cxn ang="0">
                <a:pos x="4358" y="2797"/>
              </a:cxn>
            </a:cxnLst>
            <a:rect l="0" t="0" r="r" b="b"/>
            <a:pathLst>
              <a:path w="4358" h="2797">
                <a:moveTo>
                  <a:pt x="0" y="0"/>
                </a:moveTo>
                <a:lnTo>
                  <a:pt x="0" y="2797"/>
                </a:lnTo>
                <a:lnTo>
                  <a:pt x="4358" y="2797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3230564" y="4116917"/>
            <a:ext cx="6834187" cy="313350"/>
          </a:xfrm>
          <a:custGeom>
            <a:avLst/>
            <a:gdLst/>
            <a:ahLst/>
            <a:cxnLst>
              <a:cxn ang="0">
                <a:pos x="0" y="1446"/>
              </a:cxn>
              <a:cxn ang="0">
                <a:pos x="659" y="1440"/>
              </a:cxn>
              <a:cxn ang="0">
                <a:pos x="1095" y="1299"/>
              </a:cxn>
              <a:cxn ang="0">
                <a:pos x="1331" y="1043"/>
              </a:cxn>
              <a:cxn ang="0">
                <a:pos x="1517" y="666"/>
              </a:cxn>
              <a:cxn ang="0">
                <a:pos x="1741" y="314"/>
              </a:cxn>
              <a:cxn ang="0">
                <a:pos x="2138" y="58"/>
              </a:cxn>
              <a:cxn ang="0">
                <a:pos x="2810" y="13"/>
              </a:cxn>
              <a:cxn ang="0">
                <a:pos x="4314" y="0"/>
              </a:cxn>
            </a:cxnLst>
            <a:rect l="0" t="0" r="r" b="b"/>
            <a:pathLst>
              <a:path w="4314" h="1464">
                <a:moveTo>
                  <a:pt x="0" y="1446"/>
                </a:moveTo>
                <a:cubicBezTo>
                  <a:pt x="110" y="1445"/>
                  <a:pt x="477" y="1464"/>
                  <a:pt x="659" y="1440"/>
                </a:cubicBezTo>
                <a:cubicBezTo>
                  <a:pt x="841" y="1416"/>
                  <a:pt x="983" y="1365"/>
                  <a:pt x="1095" y="1299"/>
                </a:cubicBezTo>
                <a:cubicBezTo>
                  <a:pt x="1207" y="1233"/>
                  <a:pt x="1261" y="1148"/>
                  <a:pt x="1331" y="1043"/>
                </a:cubicBezTo>
                <a:cubicBezTo>
                  <a:pt x="1401" y="938"/>
                  <a:pt x="1449" y="787"/>
                  <a:pt x="1517" y="666"/>
                </a:cubicBezTo>
                <a:cubicBezTo>
                  <a:pt x="1585" y="545"/>
                  <a:pt x="1638" y="415"/>
                  <a:pt x="1741" y="314"/>
                </a:cubicBezTo>
                <a:cubicBezTo>
                  <a:pt x="1844" y="213"/>
                  <a:pt x="1960" y="108"/>
                  <a:pt x="2138" y="58"/>
                </a:cubicBezTo>
                <a:cubicBezTo>
                  <a:pt x="2316" y="8"/>
                  <a:pt x="2447" y="23"/>
                  <a:pt x="2810" y="13"/>
                </a:cubicBezTo>
                <a:cubicBezTo>
                  <a:pt x="3173" y="3"/>
                  <a:pt x="4001" y="3"/>
                  <a:pt x="4314" y="0"/>
                </a:cubicBezTo>
              </a:path>
            </a:pathLst>
          </a:custGeom>
          <a:noFill/>
          <a:ln w="38100" cap="flat" cmpd="sng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 wrap="square" lIns="0" tIns="18000" rIns="0" bIns="1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087688" y="1363405"/>
            <a:ext cx="125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087688" y="2479675"/>
            <a:ext cx="125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087688" y="3582988"/>
            <a:ext cx="125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087688" y="4686300"/>
            <a:ext cx="125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087688" y="5789613"/>
            <a:ext cx="125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677025" y="5800726"/>
            <a:ext cx="0" cy="130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217863" y="5800726"/>
            <a:ext cx="0" cy="130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7831138" y="5800726"/>
            <a:ext cx="0" cy="130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0119487" y="5780470"/>
            <a:ext cx="0" cy="130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8983663" y="5800726"/>
            <a:ext cx="0" cy="130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524500" y="5800726"/>
            <a:ext cx="0" cy="130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370388" y="5800726"/>
            <a:ext cx="0" cy="130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304681" y="6018214"/>
            <a:ext cx="107602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2</a:t>
            </a: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428631" y="6018214"/>
            <a:ext cx="107602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4</a:t>
            </a: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552581" y="6018214"/>
            <a:ext cx="107602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6</a:t>
            </a: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676531" y="6018214"/>
            <a:ext cx="107602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8</a:t>
            </a: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8799862" y="6018214"/>
            <a:ext cx="215203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10</a:t>
            </a: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0031762" y="6007101"/>
            <a:ext cx="215203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12</a:t>
            </a: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180831" y="6018214"/>
            <a:ext cx="107402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0</a:t>
            </a: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183381" y="6184901"/>
            <a:ext cx="1022215" cy="40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Months</a:t>
            </a:r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723405" y="3365500"/>
            <a:ext cx="948978" cy="34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Efficacy</a:t>
            </a:r>
            <a:endParaRPr kumimoji="0" lang="en-AU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642918" y="1238251"/>
            <a:ext cx="322805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100</a:t>
            </a: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2128862" y="3763009"/>
            <a:ext cx="273813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(%)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2749900" y="2330451"/>
            <a:ext cx="215203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75</a:t>
            </a: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2749900" y="3422651"/>
            <a:ext cx="215203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50</a:t>
            </a: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749900" y="4514851"/>
            <a:ext cx="215203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25</a:t>
            </a: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856981" y="5608639"/>
            <a:ext cx="107402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0</a:t>
            </a: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5829324" y="4692652"/>
            <a:ext cx="1961575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Immune suppressants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3227917" y="3079344"/>
            <a:ext cx="6826250" cy="2677989"/>
          </a:xfrm>
          <a:custGeom>
            <a:avLst/>
            <a:gdLst>
              <a:gd name="connsiteX0" fmla="*/ 0 w 6836833"/>
              <a:gd name="connsiteY0" fmla="*/ 2457040 h 2457040"/>
              <a:gd name="connsiteX1" fmla="*/ 275166 w 6836833"/>
              <a:gd name="connsiteY1" fmla="*/ 774290 h 2457040"/>
              <a:gd name="connsiteX2" fmla="*/ 867833 w 6836833"/>
              <a:gd name="connsiteY2" fmla="*/ 65207 h 2457040"/>
              <a:gd name="connsiteX3" fmla="*/ 1873250 w 6836833"/>
              <a:gd name="connsiteY3" fmla="*/ 54624 h 2457040"/>
              <a:gd name="connsiteX4" fmla="*/ 3069166 w 6836833"/>
              <a:gd name="connsiteY4" fmla="*/ 266290 h 2457040"/>
              <a:gd name="connsiteX5" fmla="*/ 6836833 w 6836833"/>
              <a:gd name="connsiteY5" fmla="*/ 784874 h 2457040"/>
              <a:gd name="connsiteX0" fmla="*/ 0 w 6836833"/>
              <a:gd name="connsiteY0" fmla="*/ 2478574 h 2478574"/>
              <a:gd name="connsiteX1" fmla="*/ 275166 w 6836833"/>
              <a:gd name="connsiteY1" fmla="*/ 795824 h 2478574"/>
              <a:gd name="connsiteX2" fmla="*/ 867833 w 6836833"/>
              <a:gd name="connsiteY2" fmla="*/ 86741 h 2478574"/>
              <a:gd name="connsiteX3" fmla="*/ 1703916 w 6836833"/>
              <a:gd name="connsiteY3" fmla="*/ 33825 h 2478574"/>
              <a:gd name="connsiteX4" fmla="*/ 3069166 w 6836833"/>
              <a:gd name="connsiteY4" fmla="*/ 287824 h 2478574"/>
              <a:gd name="connsiteX5" fmla="*/ 6836833 w 6836833"/>
              <a:gd name="connsiteY5" fmla="*/ 806408 h 2478574"/>
              <a:gd name="connsiteX0" fmla="*/ 0 w 6836833"/>
              <a:gd name="connsiteY0" fmla="*/ 2473854 h 2473854"/>
              <a:gd name="connsiteX1" fmla="*/ 275166 w 6836833"/>
              <a:gd name="connsiteY1" fmla="*/ 791104 h 2473854"/>
              <a:gd name="connsiteX2" fmla="*/ 867833 w 6836833"/>
              <a:gd name="connsiteY2" fmla="*/ 82021 h 2473854"/>
              <a:gd name="connsiteX3" fmla="*/ 1703916 w 6836833"/>
              <a:gd name="connsiteY3" fmla="*/ 29105 h 2473854"/>
              <a:gd name="connsiteX4" fmla="*/ 2783416 w 6836833"/>
              <a:gd name="connsiteY4" fmla="*/ 209021 h 2473854"/>
              <a:gd name="connsiteX5" fmla="*/ 6836833 w 6836833"/>
              <a:gd name="connsiteY5" fmla="*/ 801688 h 2473854"/>
              <a:gd name="connsiteX0" fmla="*/ 0 w 6836833"/>
              <a:gd name="connsiteY0" fmla="*/ 2482043 h 2482043"/>
              <a:gd name="connsiteX1" fmla="*/ 275166 w 6836833"/>
              <a:gd name="connsiteY1" fmla="*/ 799293 h 2482043"/>
              <a:gd name="connsiteX2" fmla="*/ 867833 w 6836833"/>
              <a:gd name="connsiteY2" fmla="*/ 90210 h 2482043"/>
              <a:gd name="connsiteX3" fmla="*/ 1703916 w 6836833"/>
              <a:gd name="connsiteY3" fmla="*/ 37294 h 2482043"/>
              <a:gd name="connsiteX4" fmla="*/ 2783416 w 6836833"/>
              <a:gd name="connsiteY4" fmla="*/ 217210 h 2482043"/>
              <a:gd name="connsiteX5" fmla="*/ 6836833 w 6836833"/>
              <a:gd name="connsiteY5" fmla="*/ 809877 h 2482043"/>
              <a:gd name="connsiteX0" fmla="*/ 0 w 6836833"/>
              <a:gd name="connsiteY0" fmla="*/ 2482043 h 2482043"/>
              <a:gd name="connsiteX1" fmla="*/ 275166 w 6836833"/>
              <a:gd name="connsiteY1" fmla="*/ 799293 h 2482043"/>
              <a:gd name="connsiteX2" fmla="*/ 867833 w 6836833"/>
              <a:gd name="connsiteY2" fmla="*/ 90210 h 2482043"/>
              <a:gd name="connsiteX3" fmla="*/ 1703916 w 6836833"/>
              <a:gd name="connsiteY3" fmla="*/ 37294 h 2482043"/>
              <a:gd name="connsiteX4" fmla="*/ 2783416 w 6836833"/>
              <a:gd name="connsiteY4" fmla="*/ 217210 h 2482043"/>
              <a:gd name="connsiteX5" fmla="*/ 6836833 w 6836833"/>
              <a:gd name="connsiteY5" fmla="*/ 809877 h 2482043"/>
              <a:gd name="connsiteX0" fmla="*/ 0 w 6836833"/>
              <a:gd name="connsiteY0" fmla="*/ 2482043 h 2482043"/>
              <a:gd name="connsiteX1" fmla="*/ 275166 w 6836833"/>
              <a:gd name="connsiteY1" fmla="*/ 799293 h 2482043"/>
              <a:gd name="connsiteX2" fmla="*/ 867833 w 6836833"/>
              <a:gd name="connsiteY2" fmla="*/ 90210 h 2482043"/>
              <a:gd name="connsiteX3" fmla="*/ 1703916 w 6836833"/>
              <a:gd name="connsiteY3" fmla="*/ 37294 h 2482043"/>
              <a:gd name="connsiteX4" fmla="*/ 2783416 w 6836833"/>
              <a:gd name="connsiteY4" fmla="*/ 217210 h 2482043"/>
              <a:gd name="connsiteX5" fmla="*/ 3376083 w 6836833"/>
              <a:gd name="connsiteY5" fmla="*/ 90211 h 2482043"/>
              <a:gd name="connsiteX6" fmla="*/ 6836833 w 6836833"/>
              <a:gd name="connsiteY6" fmla="*/ 809877 h 2482043"/>
              <a:gd name="connsiteX0" fmla="*/ 0 w 6826250"/>
              <a:gd name="connsiteY0" fmla="*/ 2482043 h 2482043"/>
              <a:gd name="connsiteX1" fmla="*/ 275166 w 6826250"/>
              <a:gd name="connsiteY1" fmla="*/ 799293 h 2482043"/>
              <a:gd name="connsiteX2" fmla="*/ 867833 w 6826250"/>
              <a:gd name="connsiteY2" fmla="*/ 90210 h 2482043"/>
              <a:gd name="connsiteX3" fmla="*/ 1703916 w 6826250"/>
              <a:gd name="connsiteY3" fmla="*/ 37294 h 2482043"/>
              <a:gd name="connsiteX4" fmla="*/ 2783416 w 6826250"/>
              <a:gd name="connsiteY4" fmla="*/ 217210 h 2482043"/>
              <a:gd name="connsiteX5" fmla="*/ 3376083 w 6826250"/>
              <a:gd name="connsiteY5" fmla="*/ 90211 h 2482043"/>
              <a:gd name="connsiteX6" fmla="*/ 6826250 w 6826250"/>
              <a:gd name="connsiteY6" fmla="*/ 460627 h 2482043"/>
              <a:gd name="connsiteX0" fmla="*/ 0 w 6826250"/>
              <a:gd name="connsiteY0" fmla="*/ 2464432 h 2464432"/>
              <a:gd name="connsiteX1" fmla="*/ 275166 w 6826250"/>
              <a:gd name="connsiteY1" fmla="*/ 781682 h 2464432"/>
              <a:gd name="connsiteX2" fmla="*/ 867833 w 6826250"/>
              <a:gd name="connsiteY2" fmla="*/ 72599 h 2464432"/>
              <a:gd name="connsiteX3" fmla="*/ 1703916 w 6826250"/>
              <a:gd name="connsiteY3" fmla="*/ 19683 h 2464432"/>
              <a:gd name="connsiteX4" fmla="*/ 2719916 w 6826250"/>
              <a:gd name="connsiteY4" fmla="*/ 40849 h 2464432"/>
              <a:gd name="connsiteX5" fmla="*/ 3376083 w 6826250"/>
              <a:gd name="connsiteY5" fmla="*/ 72600 h 2464432"/>
              <a:gd name="connsiteX6" fmla="*/ 6826250 w 6826250"/>
              <a:gd name="connsiteY6" fmla="*/ 443016 h 2464432"/>
              <a:gd name="connsiteX0" fmla="*/ 0 w 6826250"/>
              <a:gd name="connsiteY0" fmla="*/ 2498142 h 2498142"/>
              <a:gd name="connsiteX1" fmla="*/ 275166 w 6826250"/>
              <a:gd name="connsiteY1" fmla="*/ 815392 h 2498142"/>
              <a:gd name="connsiteX2" fmla="*/ 867833 w 6826250"/>
              <a:gd name="connsiteY2" fmla="*/ 106309 h 2498142"/>
              <a:gd name="connsiteX3" fmla="*/ 1703916 w 6826250"/>
              <a:gd name="connsiteY3" fmla="*/ 476 h 2498142"/>
              <a:gd name="connsiteX4" fmla="*/ 2719916 w 6826250"/>
              <a:gd name="connsiteY4" fmla="*/ 74559 h 2498142"/>
              <a:gd name="connsiteX5" fmla="*/ 3376083 w 6826250"/>
              <a:gd name="connsiteY5" fmla="*/ 106310 h 2498142"/>
              <a:gd name="connsiteX6" fmla="*/ 6826250 w 6826250"/>
              <a:gd name="connsiteY6" fmla="*/ 476726 h 2498142"/>
              <a:gd name="connsiteX0" fmla="*/ 0 w 6826250"/>
              <a:gd name="connsiteY0" fmla="*/ 2603193 h 2603193"/>
              <a:gd name="connsiteX1" fmla="*/ 275166 w 6826250"/>
              <a:gd name="connsiteY1" fmla="*/ 920443 h 2603193"/>
              <a:gd name="connsiteX2" fmla="*/ 836083 w 6826250"/>
              <a:gd name="connsiteY2" fmla="*/ 52610 h 2603193"/>
              <a:gd name="connsiteX3" fmla="*/ 1703916 w 6826250"/>
              <a:gd name="connsiteY3" fmla="*/ 105527 h 2603193"/>
              <a:gd name="connsiteX4" fmla="*/ 2719916 w 6826250"/>
              <a:gd name="connsiteY4" fmla="*/ 179610 h 2603193"/>
              <a:gd name="connsiteX5" fmla="*/ 3376083 w 6826250"/>
              <a:gd name="connsiteY5" fmla="*/ 211361 h 2603193"/>
              <a:gd name="connsiteX6" fmla="*/ 6826250 w 6826250"/>
              <a:gd name="connsiteY6" fmla="*/ 581777 h 2603193"/>
              <a:gd name="connsiteX0" fmla="*/ 0 w 6826250"/>
              <a:gd name="connsiteY0" fmla="*/ 2628141 h 2628141"/>
              <a:gd name="connsiteX1" fmla="*/ 275166 w 6826250"/>
              <a:gd name="connsiteY1" fmla="*/ 945391 h 2628141"/>
              <a:gd name="connsiteX2" fmla="*/ 836083 w 6826250"/>
              <a:gd name="connsiteY2" fmla="*/ 77558 h 2628141"/>
              <a:gd name="connsiteX3" fmla="*/ 1714500 w 6826250"/>
              <a:gd name="connsiteY3" fmla="*/ 56392 h 2628141"/>
              <a:gd name="connsiteX4" fmla="*/ 2719916 w 6826250"/>
              <a:gd name="connsiteY4" fmla="*/ 204558 h 2628141"/>
              <a:gd name="connsiteX5" fmla="*/ 3376083 w 6826250"/>
              <a:gd name="connsiteY5" fmla="*/ 236309 h 2628141"/>
              <a:gd name="connsiteX6" fmla="*/ 6826250 w 6826250"/>
              <a:gd name="connsiteY6" fmla="*/ 606725 h 2628141"/>
              <a:gd name="connsiteX0" fmla="*/ 0 w 6826250"/>
              <a:gd name="connsiteY0" fmla="*/ 2626167 h 2626167"/>
              <a:gd name="connsiteX1" fmla="*/ 275166 w 6826250"/>
              <a:gd name="connsiteY1" fmla="*/ 943417 h 2626167"/>
              <a:gd name="connsiteX2" fmla="*/ 836083 w 6826250"/>
              <a:gd name="connsiteY2" fmla="*/ 75584 h 2626167"/>
              <a:gd name="connsiteX3" fmla="*/ 1714500 w 6826250"/>
              <a:gd name="connsiteY3" fmla="*/ 54418 h 2626167"/>
              <a:gd name="connsiteX4" fmla="*/ 2667000 w 6826250"/>
              <a:gd name="connsiteY4" fmla="*/ 160251 h 2626167"/>
              <a:gd name="connsiteX5" fmla="*/ 3376083 w 6826250"/>
              <a:gd name="connsiteY5" fmla="*/ 234335 h 2626167"/>
              <a:gd name="connsiteX6" fmla="*/ 6826250 w 6826250"/>
              <a:gd name="connsiteY6" fmla="*/ 604751 h 2626167"/>
              <a:gd name="connsiteX0" fmla="*/ 0 w 6826250"/>
              <a:gd name="connsiteY0" fmla="*/ 2598325 h 2598325"/>
              <a:gd name="connsiteX1" fmla="*/ 275166 w 6826250"/>
              <a:gd name="connsiteY1" fmla="*/ 915575 h 2598325"/>
              <a:gd name="connsiteX2" fmla="*/ 804333 w 6826250"/>
              <a:gd name="connsiteY2" fmla="*/ 90075 h 2598325"/>
              <a:gd name="connsiteX3" fmla="*/ 1714500 w 6826250"/>
              <a:gd name="connsiteY3" fmla="*/ 26576 h 2598325"/>
              <a:gd name="connsiteX4" fmla="*/ 2667000 w 6826250"/>
              <a:gd name="connsiteY4" fmla="*/ 132409 h 2598325"/>
              <a:gd name="connsiteX5" fmla="*/ 3376083 w 6826250"/>
              <a:gd name="connsiteY5" fmla="*/ 206493 h 2598325"/>
              <a:gd name="connsiteX6" fmla="*/ 6826250 w 6826250"/>
              <a:gd name="connsiteY6" fmla="*/ 576909 h 2598325"/>
              <a:gd name="connsiteX0" fmla="*/ 0 w 6826250"/>
              <a:gd name="connsiteY0" fmla="*/ 2632511 h 2632511"/>
              <a:gd name="connsiteX1" fmla="*/ 275166 w 6826250"/>
              <a:gd name="connsiteY1" fmla="*/ 949761 h 2632511"/>
              <a:gd name="connsiteX2" fmla="*/ 804333 w 6826250"/>
              <a:gd name="connsiteY2" fmla="*/ 124261 h 2632511"/>
              <a:gd name="connsiteX3" fmla="*/ 1576917 w 6826250"/>
              <a:gd name="connsiteY3" fmla="*/ 7845 h 2632511"/>
              <a:gd name="connsiteX4" fmla="*/ 2667000 w 6826250"/>
              <a:gd name="connsiteY4" fmla="*/ 166595 h 2632511"/>
              <a:gd name="connsiteX5" fmla="*/ 3376083 w 6826250"/>
              <a:gd name="connsiteY5" fmla="*/ 240679 h 2632511"/>
              <a:gd name="connsiteX6" fmla="*/ 6826250 w 6826250"/>
              <a:gd name="connsiteY6" fmla="*/ 611095 h 2632511"/>
              <a:gd name="connsiteX0" fmla="*/ 0 w 6826250"/>
              <a:gd name="connsiteY0" fmla="*/ 2646620 h 2646620"/>
              <a:gd name="connsiteX1" fmla="*/ 275166 w 6826250"/>
              <a:gd name="connsiteY1" fmla="*/ 963870 h 2646620"/>
              <a:gd name="connsiteX2" fmla="*/ 804333 w 6826250"/>
              <a:gd name="connsiteY2" fmla="*/ 138370 h 2646620"/>
              <a:gd name="connsiteX3" fmla="*/ 1576917 w 6826250"/>
              <a:gd name="connsiteY3" fmla="*/ 21954 h 2646620"/>
              <a:gd name="connsiteX4" fmla="*/ 2667000 w 6826250"/>
              <a:gd name="connsiteY4" fmla="*/ 180704 h 2646620"/>
              <a:gd name="connsiteX5" fmla="*/ 3376083 w 6826250"/>
              <a:gd name="connsiteY5" fmla="*/ 254788 h 2646620"/>
              <a:gd name="connsiteX6" fmla="*/ 6826250 w 6826250"/>
              <a:gd name="connsiteY6" fmla="*/ 625204 h 2646620"/>
              <a:gd name="connsiteX0" fmla="*/ 0 w 6826250"/>
              <a:gd name="connsiteY0" fmla="*/ 2630944 h 2630944"/>
              <a:gd name="connsiteX1" fmla="*/ 275166 w 6826250"/>
              <a:gd name="connsiteY1" fmla="*/ 948194 h 2630944"/>
              <a:gd name="connsiteX2" fmla="*/ 804333 w 6826250"/>
              <a:gd name="connsiteY2" fmla="*/ 122694 h 2630944"/>
              <a:gd name="connsiteX3" fmla="*/ 1576917 w 6826250"/>
              <a:gd name="connsiteY3" fmla="*/ 6278 h 2630944"/>
              <a:gd name="connsiteX4" fmla="*/ 2582333 w 6826250"/>
              <a:gd name="connsiteY4" fmla="*/ 143861 h 2630944"/>
              <a:gd name="connsiteX5" fmla="*/ 3376083 w 6826250"/>
              <a:gd name="connsiteY5" fmla="*/ 239112 h 2630944"/>
              <a:gd name="connsiteX6" fmla="*/ 6826250 w 6826250"/>
              <a:gd name="connsiteY6" fmla="*/ 609528 h 2630944"/>
              <a:gd name="connsiteX0" fmla="*/ 0 w 6826250"/>
              <a:gd name="connsiteY0" fmla="*/ 2629377 h 2629377"/>
              <a:gd name="connsiteX1" fmla="*/ 275166 w 6826250"/>
              <a:gd name="connsiteY1" fmla="*/ 946627 h 2629377"/>
              <a:gd name="connsiteX2" fmla="*/ 804333 w 6826250"/>
              <a:gd name="connsiteY2" fmla="*/ 121127 h 2629377"/>
              <a:gd name="connsiteX3" fmla="*/ 1576917 w 6826250"/>
              <a:gd name="connsiteY3" fmla="*/ 4711 h 2629377"/>
              <a:gd name="connsiteX4" fmla="*/ 2487083 w 6826250"/>
              <a:gd name="connsiteY4" fmla="*/ 121127 h 2629377"/>
              <a:gd name="connsiteX5" fmla="*/ 3376083 w 6826250"/>
              <a:gd name="connsiteY5" fmla="*/ 237545 h 2629377"/>
              <a:gd name="connsiteX6" fmla="*/ 6826250 w 6826250"/>
              <a:gd name="connsiteY6" fmla="*/ 607961 h 2629377"/>
              <a:gd name="connsiteX0" fmla="*/ 0 w 6826250"/>
              <a:gd name="connsiteY0" fmla="*/ 2628593 h 2628593"/>
              <a:gd name="connsiteX1" fmla="*/ 275166 w 6826250"/>
              <a:gd name="connsiteY1" fmla="*/ 945843 h 2628593"/>
              <a:gd name="connsiteX2" fmla="*/ 804333 w 6826250"/>
              <a:gd name="connsiteY2" fmla="*/ 120343 h 2628593"/>
              <a:gd name="connsiteX3" fmla="*/ 1576917 w 6826250"/>
              <a:gd name="connsiteY3" fmla="*/ 3927 h 2628593"/>
              <a:gd name="connsiteX4" fmla="*/ 2476500 w 6826250"/>
              <a:gd name="connsiteY4" fmla="*/ 109760 h 2628593"/>
              <a:gd name="connsiteX5" fmla="*/ 3376083 w 6826250"/>
              <a:gd name="connsiteY5" fmla="*/ 236761 h 2628593"/>
              <a:gd name="connsiteX6" fmla="*/ 6826250 w 6826250"/>
              <a:gd name="connsiteY6" fmla="*/ 607177 h 2628593"/>
              <a:gd name="connsiteX0" fmla="*/ 0 w 6826250"/>
              <a:gd name="connsiteY0" fmla="*/ 2677602 h 2677602"/>
              <a:gd name="connsiteX1" fmla="*/ 275166 w 6826250"/>
              <a:gd name="connsiteY1" fmla="*/ 994852 h 2677602"/>
              <a:gd name="connsiteX2" fmla="*/ 804333 w 6826250"/>
              <a:gd name="connsiteY2" fmla="*/ 169352 h 2677602"/>
              <a:gd name="connsiteX3" fmla="*/ 1534584 w 6826250"/>
              <a:gd name="connsiteY3" fmla="*/ 20 h 2677602"/>
              <a:gd name="connsiteX4" fmla="*/ 2476500 w 6826250"/>
              <a:gd name="connsiteY4" fmla="*/ 158769 h 2677602"/>
              <a:gd name="connsiteX5" fmla="*/ 3376083 w 6826250"/>
              <a:gd name="connsiteY5" fmla="*/ 285770 h 2677602"/>
              <a:gd name="connsiteX6" fmla="*/ 6826250 w 6826250"/>
              <a:gd name="connsiteY6" fmla="*/ 656186 h 2677602"/>
              <a:gd name="connsiteX0" fmla="*/ 0 w 6826250"/>
              <a:gd name="connsiteY0" fmla="*/ 2679680 h 2679680"/>
              <a:gd name="connsiteX1" fmla="*/ 275166 w 6826250"/>
              <a:gd name="connsiteY1" fmla="*/ 996930 h 2679680"/>
              <a:gd name="connsiteX2" fmla="*/ 804333 w 6826250"/>
              <a:gd name="connsiteY2" fmla="*/ 171430 h 2679680"/>
              <a:gd name="connsiteX3" fmla="*/ 1534584 w 6826250"/>
              <a:gd name="connsiteY3" fmla="*/ 2098 h 2679680"/>
              <a:gd name="connsiteX4" fmla="*/ 2476500 w 6826250"/>
              <a:gd name="connsiteY4" fmla="*/ 160847 h 2679680"/>
              <a:gd name="connsiteX5" fmla="*/ 3376083 w 6826250"/>
              <a:gd name="connsiteY5" fmla="*/ 287848 h 2679680"/>
              <a:gd name="connsiteX6" fmla="*/ 6826250 w 6826250"/>
              <a:gd name="connsiteY6" fmla="*/ 658264 h 2679680"/>
              <a:gd name="connsiteX0" fmla="*/ 0 w 6826250"/>
              <a:gd name="connsiteY0" fmla="*/ 2677989 h 2677989"/>
              <a:gd name="connsiteX1" fmla="*/ 275166 w 6826250"/>
              <a:gd name="connsiteY1" fmla="*/ 995239 h 2677989"/>
              <a:gd name="connsiteX2" fmla="*/ 804333 w 6826250"/>
              <a:gd name="connsiteY2" fmla="*/ 169739 h 2677989"/>
              <a:gd name="connsiteX3" fmla="*/ 1534584 w 6826250"/>
              <a:gd name="connsiteY3" fmla="*/ 407 h 2677989"/>
              <a:gd name="connsiteX4" fmla="*/ 2402417 w 6826250"/>
              <a:gd name="connsiteY4" fmla="*/ 127406 h 2677989"/>
              <a:gd name="connsiteX5" fmla="*/ 3376083 w 6826250"/>
              <a:gd name="connsiteY5" fmla="*/ 286157 h 2677989"/>
              <a:gd name="connsiteX6" fmla="*/ 6826250 w 6826250"/>
              <a:gd name="connsiteY6" fmla="*/ 656573 h 267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6250" h="2677989">
                <a:moveTo>
                  <a:pt x="0" y="2677989"/>
                </a:moveTo>
                <a:cubicBezTo>
                  <a:pt x="65263" y="2035933"/>
                  <a:pt x="141111" y="1413281"/>
                  <a:pt x="275166" y="995239"/>
                </a:cubicBezTo>
                <a:cubicBezTo>
                  <a:pt x="409222" y="577197"/>
                  <a:pt x="594430" y="335544"/>
                  <a:pt x="804333" y="169739"/>
                </a:cubicBezTo>
                <a:cubicBezTo>
                  <a:pt x="1014236" y="3934"/>
                  <a:pt x="1268237" y="7463"/>
                  <a:pt x="1534584" y="407"/>
                </a:cubicBezTo>
                <a:cubicBezTo>
                  <a:pt x="1800931" y="-6649"/>
                  <a:pt x="2095501" y="79781"/>
                  <a:pt x="2402417" y="127406"/>
                </a:cubicBezTo>
                <a:lnTo>
                  <a:pt x="3376083" y="286157"/>
                </a:lnTo>
                <a:lnTo>
                  <a:pt x="6826250" y="656573"/>
                </a:lnTo>
              </a:path>
            </a:pathLst>
          </a:custGeom>
          <a:ln w="38100" cmpd="sng">
            <a:solidFill>
              <a:srgbClr val="CC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6150694" y="2993303"/>
            <a:ext cx="1157969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Combination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" name="Freeform 3"/>
          <p:cNvSpPr>
            <a:spLocks/>
          </p:cNvSpPr>
          <p:nvPr/>
        </p:nvSpPr>
        <p:spPr bwMode="auto">
          <a:xfrm>
            <a:off x="3240089" y="3383144"/>
            <a:ext cx="65" cy="313350"/>
          </a:xfrm>
          <a:custGeom>
            <a:avLst/>
            <a:gdLst>
              <a:gd name="connsiteX0" fmla="*/ 0 w 10000"/>
              <a:gd name="connsiteY0" fmla="*/ 9741 h 9741"/>
              <a:gd name="connsiteX1" fmla="*/ 402 w 10000"/>
              <a:gd name="connsiteY1" fmla="*/ 3364 h 9741"/>
              <a:gd name="connsiteX2" fmla="*/ 1683 w 10000"/>
              <a:gd name="connsiteY2" fmla="*/ 46 h 9741"/>
              <a:gd name="connsiteX3" fmla="*/ 4541 w 10000"/>
              <a:gd name="connsiteY3" fmla="*/ 1536 h 9741"/>
              <a:gd name="connsiteX4" fmla="*/ 7040 w 10000"/>
              <a:gd name="connsiteY4" fmla="*/ 2988 h 9741"/>
              <a:gd name="connsiteX5" fmla="*/ 10000 w 10000"/>
              <a:gd name="connsiteY5" fmla="*/ 3394 h 9741"/>
              <a:gd name="connsiteX0" fmla="*/ 0 w 10000"/>
              <a:gd name="connsiteY0" fmla="*/ 10000 h 10000"/>
              <a:gd name="connsiteX1" fmla="*/ 402 w 10000"/>
              <a:gd name="connsiteY1" fmla="*/ 3453 h 10000"/>
              <a:gd name="connsiteX2" fmla="*/ 1683 w 10000"/>
              <a:gd name="connsiteY2" fmla="*/ 47 h 10000"/>
              <a:gd name="connsiteX3" fmla="*/ 4541 w 10000"/>
              <a:gd name="connsiteY3" fmla="*/ 1577 h 10000"/>
              <a:gd name="connsiteX4" fmla="*/ 7040 w 10000"/>
              <a:gd name="connsiteY4" fmla="*/ 3067 h 10000"/>
              <a:gd name="connsiteX5" fmla="*/ 10000 w 10000"/>
              <a:gd name="connsiteY5" fmla="*/ 4016 h 10000"/>
              <a:gd name="connsiteX0" fmla="*/ 0 w 10000"/>
              <a:gd name="connsiteY0" fmla="*/ 9999 h 9999"/>
              <a:gd name="connsiteX1" fmla="*/ 402 w 10000"/>
              <a:gd name="connsiteY1" fmla="*/ 3452 h 9999"/>
              <a:gd name="connsiteX2" fmla="*/ 1683 w 10000"/>
              <a:gd name="connsiteY2" fmla="*/ 46 h 9999"/>
              <a:gd name="connsiteX3" fmla="*/ 4541 w 10000"/>
              <a:gd name="connsiteY3" fmla="*/ 1576 h 9999"/>
              <a:gd name="connsiteX4" fmla="*/ 7040 w 10000"/>
              <a:gd name="connsiteY4" fmla="*/ 2844 h 9999"/>
              <a:gd name="connsiteX5" fmla="*/ 10000 w 10000"/>
              <a:gd name="connsiteY5" fmla="*/ 4015 h 9999"/>
              <a:gd name="connsiteX0" fmla="*/ 0 w 10000"/>
              <a:gd name="connsiteY0" fmla="*/ 10000 h 10000"/>
              <a:gd name="connsiteX1" fmla="*/ 402 w 10000"/>
              <a:gd name="connsiteY1" fmla="*/ 3452 h 10000"/>
              <a:gd name="connsiteX2" fmla="*/ 1683 w 10000"/>
              <a:gd name="connsiteY2" fmla="*/ 46 h 10000"/>
              <a:gd name="connsiteX3" fmla="*/ 4541 w 10000"/>
              <a:gd name="connsiteY3" fmla="*/ 1576 h 10000"/>
              <a:gd name="connsiteX4" fmla="*/ 7040 w 10000"/>
              <a:gd name="connsiteY4" fmla="*/ 2844 h 10000"/>
              <a:gd name="connsiteX5" fmla="*/ 10000 w 10000"/>
              <a:gd name="connsiteY5" fmla="*/ 4015 h 10000"/>
              <a:gd name="connsiteX0" fmla="*/ 0 w 10000"/>
              <a:gd name="connsiteY0" fmla="*/ 10000 h 10000"/>
              <a:gd name="connsiteX1" fmla="*/ 402 w 10000"/>
              <a:gd name="connsiteY1" fmla="*/ 3452 h 10000"/>
              <a:gd name="connsiteX2" fmla="*/ 1683 w 10000"/>
              <a:gd name="connsiteY2" fmla="*/ 46 h 10000"/>
              <a:gd name="connsiteX3" fmla="*/ 4541 w 10000"/>
              <a:gd name="connsiteY3" fmla="*/ 1576 h 10000"/>
              <a:gd name="connsiteX4" fmla="*/ 7040 w 10000"/>
              <a:gd name="connsiteY4" fmla="*/ 2844 h 10000"/>
              <a:gd name="connsiteX5" fmla="*/ 10000 w 10000"/>
              <a:gd name="connsiteY5" fmla="*/ 4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67" y="8909"/>
                  <a:pt x="121" y="5110"/>
                  <a:pt x="402" y="3452"/>
                </a:cubicBezTo>
                <a:cubicBezTo>
                  <a:pt x="684" y="1796"/>
                  <a:pt x="993" y="358"/>
                  <a:pt x="1683" y="46"/>
                </a:cubicBezTo>
                <a:cubicBezTo>
                  <a:pt x="2374" y="-267"/>
                  <a:pt x="3648" y="1110"/>
                  <a:pt x="4541" y="1576"/>
                </a:cubicBezTo>
                <a:cubicBezTo>
                  <a:pt x="5434" y="2042"/>
                  <a:pt x="6131" y="2445"/>
                  <a:pt x="7040" y="2844"/>
                </a:cubicBezTo>
                <a:cubicBezTo>
                  <a:pt x="8042" y="3287"/>
                  <a:pt x="9384" y="3663"/>
                  <a:pt x="10000" y="4015"/>
                </a:cubicBezTo>
              </a:path>
            </a:pathLst>
          </a:custGeom>
          <a:noFill/>
          <a:ln w="38100" cap="flat" cmpd="sng">
            <a:solidFill>
              <a:srgbClr val="FF0000">
                <a:alpha val="16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205382" y="3510493"/>
            <a:ext cx="801501" cy="2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18000" rIns="0" bIns="18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alpha val="2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Biologics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FF0000">
                  <a:alpha val="20000"/>
                </a:srgb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271886" y="1365452"/>
            <a:ext cx="6773080" cy="2334932"/>
            <a:chOff x="1747886" y="1365452"/>
            <a:chExt cx="6773080" cy="2334932"/>
          </a:xfrm>
        </p:grpSpPr>
        <p:sp>
          <p:nvSpPr>
            <p:cNvPr id="40" name="Freeform 39"/>
            <p:cNvSpPr/>
            <p:nvPr/>
          </p:nvSpPr>
          <p:spPr>
            <a:xfrm>
              <a:off x="1747886" y="1365452"/>
              <a:ext cx="6773080" cy="2334932"/>
            </a:xfrm>
            <a:custGeom>
              <a:avLst/>
              <a:gdLst>
                <a:gd name="connsiteX0" fmla="*/ 13655 w 6773080"/>
                <a:gd name="connsiteY0" fmla="*/ 0 h 2935729"/>
                <a:gd name="connsiteX1" fmla="*/ 0 w 6773080"/>
                <a:gd name="connsiteY1" fmla="*/ 1788747 h 2935729"/>
                <a:gd name="connsiteX2" fmla="*/ 6773080 w 6773080"/>
                <a:gd name="connsiteY2" fmla="*/ 2935729 h 2935729"/>
                <a:gd name="connsiteX3" fmla="*/ 6718458 w 6773080"/>
                <a:gd name="connsiteY3" fmla="*/ 27309 h 2935729"/>
                <a:gd name="connsiteX4" fmla="*/ 13655 w 6773080"/>
                <a:gd name="connsiteY4" fmla="*/ 0 h 2935729"/>
                <a:gd name="connsiteX0" fmla="*/ 13655 w 6773080"/>
                <a:gd name="connsiteY0" fmla="*/ 1 h 2935730"/>
                <a:gd name="connsiteX1" fmla="*/ 0 w 6773080"/>
                <a:gd name="connsiteY1" fmla="*/ 1788748 h 2935730"/>
                <a:gd name="connsiteX2" fmla="*/ 6773080 w 6773080"/>
                <a:gd name="connsiteY2" fmla="*/ 2935730 h 2935730"/>
                <a:gd name="connsiteX3" fmla="*/ 6773080 w 6773080"/>
                <a:gd name="connsiteY3" fmla="*/ 0 h 2935730"/>
                <a:gd name="connsiteX4" fmla="*/ 13655 w 6773080"/>
                <a:gd name="connsiteY4" fmla="*/ 1 h 2935730"/>
                <a:gd name="connsiteX0" fmla="*/ 13655 w 6773080"/>
                <a:gd name="connsiteY0" fmla="*/ 1 h 2935730"/>
                <a:gd name="connsiteX1" fmla="*/ 0 w 6773080"/>
                <a:gd name="connsiteY1" fmla="*/ 1788748 h 2935730"/>
                <a:gd name="connsiteX2" fmla="*/ 5230019 w 6773080"/>
                <a:gd name="connsiteY2" fmla="*/ 2717257 h 2935730"/>
                <a:gd name="connsiteX3" fmla="*/ 6773080 w 6773080"/>
                <a:gd name="connsiteY3" fmla="*/ 2935730 h 2935730"/>
                <a:gd name="connsiteX4" fmla="*/ 6773080 w 6773080"/>
                <a:gd name="connsiteY4" fmla="*/ 0 h 2935730"/>
                <a:gd name="connsiteX5" fmla="*/ 13655 w 6773080"/>
                <a:gd name="connsiteY5" fmla="*/ 1 h 2935730"/>
                <a:gd name="connsiteX0" fmla="*/ 13655 w 6773080"/>
                <a:gd name="connsiteY0" fmla="*/ 1 h 2744566"/>
                <a:gd name="connsiteX1" fmla="*/ 0 w 6773080"/>
                <a:gd name="connsiteY1" fmla="*/ 1788748 h 2744566"/>
                <a:gd name="connsiteX2" fmla="*/ 5230019 w 6773080"/>
                <a:gd name="connsiteY2" fmla="*/ 2717257 h 2744566"/>
                <a:gd name="connsiteX3" fmla="*/ 6773080 w 6773080"/>
                <a:gd name="connsiteY3" fmla="*/ 2744566 h 2744566"/>
                <a:gd name="connsiteX4" fmla="*/ 6773080 w 6773080"/>
                <a:gd name="connsiteY4" fmla="*/ 0 h 2744566"/>
                <a:gd name="connsiteX5" fmla="*/ 13655 w 6773080"/>
                <a:gd name="connsiteY5" fmla="*/ 1 h 2744566"/>
                <a:gd name="connsiteX0" fmla="*/ 13655 w 6773080"/>
                <a:gd name="connsiteY0" fmla="*/ 1 h 2744566"/>
                <a:gd name="connsiteX1" fmla="*/ 0 w 6773080"/>
                <a:gd name="connsiteY1" fmla="*/ 1788748 h 2744566"/>
                <a:gd name="connsiteX2" fmla="*/ 1747892 w 6773080"/>
                <a:gd name="connsiteY2" fmla="*/ 1938947 h 2744566"/>
                <a:gd name="connsiteX3" fmla="*/ 5230019 w 6773080"/>
                <a:gd name="connsiteY3" fmla="*/ 2717257 h 2744566"/>
                <a:gd name="connsiteX4" fmla="*/ 6773080 w 6773080"/>
                <a:gd name="connsiteY4" fmla="*/ 2744566 h 2744566"/>
                <a:gd name="connsiteX5" fmla="*/ 6773080 w 6773080"/>
                <a:gd name="connsiteY5" fmla="*/ 0 h 2744566"/>
                <a:gd name="connsiteX6" fmla="*/ 13655 w 6773080"/>
                <a:gd name="connsiteY6" fmla="*/ 1 h 2744566"/>
                <a:gd name="connsiteX0" fmla="*/ 13655 w 6773080"/>
                <a:gd name="connsiteY0" fmla="*/ 1 h 2744566"/>
                <a:gd name="connsiteX1" fmla="*/ 0 w 6773080"/>
                <a:gd name="connsiteY1" fmla="*/ 1788748 h 2744566"/>
                <a:gd name="connsiteX2" fmla="*/ 1788858 w 6773080"/>
                <a:gd name="connsiteY2" fmla="*/ 2061838 h 2744566"/>
                <a:gd name="connsiteX3" fmla="*/ 5230019 w 6773080"/>
                <a:gd name="connsiteY3" fmla="*/ 2717257 h 2744566"/>
                <a:gd name="connsiteX4" fmla="*/ 6773080 w 6773080"/>
                <a:gd name="connsiteY4" fmla="*/ 2744566 h 2744566"/>
                <a:gd name="connsiteX5" fmla="*/ 6773080 w 6773080"/>
                <a:gd name="connsiteY5" fmla="*/ 0 h 2744566"/>
                <a:gd name="connsiteX6" fmla="*/ 13655 w 6773080"/>
                <a:gd name="connsiteY6" fmla="*/ 1 h 2744566"/>
                <a:gd name="connsiteX0" fmla="*/ 13655 w 6773080"/>
                <a:gd name="connsiteY0" fmla="*/ 1 h 2744566"/>
                <a:gd name="connsiteX1" fmla="*/ 0 w 6773080"/>
                <a:gd name="connsiteY1" fmla="*/ 1788748 h 2744566"/>
                <a:gd name="connsiteX2" fmla="*/ 1788858 w 6773080"/>
                <a:gd name="connsiteY2" fmla="*/ 2061838 h 2744566"/>
                <a:gd name="connsiteX3" fmla="*/ 3154404 w 6773080"/>
                <a:gd name="connsiteY3" fmla="*/ 2389550 h 2744566"/>
                <a:gd name="connsiteX4" fmla="*/ 5230019 w 6773080"/>
                <a:gd name="connsiteY4" fmla="*/ 2717257 h 2744566"/>
                <a:gd name="connsiteX5" fmla="*/ 6773080 w 6773080"/>
                <a:gd name="connsiteY5" fmla="*/ 2744566 h 2744566"/>
                <a:gd name="connsiteX6" fmla="*/ 6773080 w 6773080"/>
                <a:gd name="connsiteY6" fmla="*/ 0 h 2744566"/>
                <a:gd name="connsiteX7" fmla="*/ 13655 w 6773080"/>
                <a:gd name="connsiteY7" fmla="*/ 1 h 2744566"/>
                <a:gd name="connsiteX0" fmla="*/ 13655 w 6773080"/>
                <a:gd name="connsiteY0" fmla="*/ 1 h 2744566"/>
                <a:gd name="connsiteX1" fmla="*/ 0 w 6773080"/>
                <a:gd name="connsiteY1" fmla="*/ 1788748 h 2744566"/>
                <a:gd name="connsiteX2" fmla="*/ 1788858 w 6773080"/>
                <a:gd name="connsiteY2" fmla="*/ 2147606 h 2744566"/>
                <a:gd name="connsiteX3" fmla="*/ 3154404 w 6773080"/>
                <a:gd name="connsiteY3" fmla="*/ 2389550 h 2744566"/>
                <a:gd name="connsiteX4" fmla="*/ 5230019 w 6773080"/>
                <a:gd name="connsiteY4" fmla="*/ 2717257 h 2744566"/>
                <a:gd name="connsiteX5" fmla="*/ 6773080 w 6773080"/>
                <a:gd name="connsiteY5" fmla="*/ 2744566 h 2744566"/>
                <a:gd name="connsiteX6" fmla="*/ 6773080 w 6773080"/>
                <a:gd name="connsiteY6" fmla="*/ 0 h 2744566"/>
                <a:gd name="connsiteX7" fmla="*/ 13655 w 6773080"/>
                <a:gd name="connsiteY7" fmla="*/ 1 h 2744566"/>
                <a:gd name="connsiteX0" fmla="*/ 13655 w 6773080"/>
                <a:gd name="connsiteY0" fmla="*/ 1 h 2744566"/>
                <a:gd name="connsiteX1" fmla="*/ 0 w 6773080"/>
                <a:gd name="connsiteY1" fmla="*/ 1925976 h 2744566"/>
                <a:gd name="connsiteX2" fmla="*/ 1788858 w 6773080"/>
                <a:gd name="connsiteY2" fmla="*/ 2147606 h 2744566"/>
                <a:gd name="connsiteX3" fmla="*/ 3154404 w 6773080"/>
                <a:gd name="connsiteY3" fmla="*/ 2389550 h 2744566"/>
                <a:gd name="connsiteX4" fmla="*/ 5230019 w 6773080"/>
                <a:gd name="connsiteY4" fmla="*/ 2717257 h 2744566"/>
                <a:gd name="connsiteX5" fmla="*/ 6773080 w 6773080"/>
                <a:gd name="connsiteY5" fmla="*/ 2744566 h 2744566"/>
                <a:gd name="connsiteX6" fmla="*/ 6773080 w 6773080"/>
                <a:gd name="connsiteY6" fmla="*/ 0 h 2744566"/>
                <a:gd name="connsiteX7" fmla="*/ 13655 w 6773080"/>
                <a:gd name="connsiteY7" fmla="*/ 1 h 2744566"/>
                <a:gd name="connsiteX0" fmla="*/ 13655 w 6773080"/>
                <a:gd name="connsiteY0" fmla="*/ 1 h 2744566"/>
                <a:gd name="connsiteX1" fmla="*/ 0 w 6773080"/>
                <a:gd name="connsiteY1" fmla="*/ 1925976 h 2744566"/>
                <a:gd name="connsiteX2" fmla="*/ 1788858 w 6773080"/>
                <a:gd name="connsiteY2" fmla="*/ 2147606 h 2744566"/>
                <a:gd name="connsiteX3" fmla="*/ 3154404 w 6773080"/>
                <a:gd name="connsiteY3" fmla="*/ 2441010 h 2744566"/>
                <a:gd name="connsiteX4" fmla="*/ 5230019 w 6773080"/>
                <a:gd name="connsiteY4" fmla="*/ 2717257 h 2744566"/>
                <a:gd name="connsiteX5" fmla="*/ 6773080 w 6773080"/>
                <a:gd name="connsiteY5" fmla="*/ 2744566 h 2744566"/>
                <a:gd name="connsiteX6" fmla="*/ 6773080 w 6773080"/>
                <a:gd name="connsiteY6" fmla="*/ 0 h 2744566"/>
                <a:gd name="connsiteX7" fmla="*/ 13655 w 6773080"/>
                <a:gd name="connsiteY7" fmla="*/ 1 h 2744566"/>
                <a:gd name="connsiteX0" fmla="*/ 13655 w 6773080"/>
                <a:gd name="connsiteY0" fmla="*/ 1 h 2933255"/>
                <a:gd name="connsiteX1" fmla="*/ 0 w 6773080"/>
                <a:gd name="connsiteY1" fmla="*/ 1925976 h 2933255"/>
                <a:gd name="connsiteX2" fmla="*/ 1788858 w 6773080"/>
                <a:gd name="connsiteY2" fmla="*/ 2147606 h 2933255"/>
                <a:gd name="connsiteX3" fmla="*/ 3154404 w 6773080"/>
                <a:gd name="connsiteY3" fmla="*/ 2441010 h 2933255"/>
                <a:gd name="connsiteX4" fmla="*/ 5230019 w 6773080"/>
                <a:gd name="connsiteY4" fmla="*/ 2717257 h 2933255"/>
                <a:gd name="connsiteX5" fmla="*/ 6773080 w 6773080"/>
                <a:gd name="connsiteY5" fmla="*/ 2933255 h 2933255"/>
                <a:gd name="connsiteX6" fmla="*/ 6773080 w 6773080"/>
                <a:gd name="connsiteY6" fmla="*/ 0 h 2933255"/>
                <a:gd name="connsiteX7" fmla="*/ 13655 w 6773080"/>
                <a:gd name="connsiteY7" fmla="*/ 1 h 293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3080" h="2933255">
                  <a:moveTo>
                    <a:pt x="13655" y="1"/>
                  </a:moveTo>
                  <a:cubicBezTo>
                    <a:pt x="9103" y="641993"/>
                    <a:pt x="4552" y="1283984"/>
                    <a:pt x="0" y="1925976"/>
                  </a:cubicBezTo>
                  <a:cubicBezTo>
                    <a:pt x="268556" y="2269615"/>
                    <a:pt x="917188" y="1992855"/>
                    <a:pt x="1788858" y="2147606"/>
                  </a:cubicBezTo>
                  <a:cubicBezTo>
                    <a:pt x="2271350" y="2227258"/>
                    <a:pt x="2580877" y="2331774"/>
                    <a:pt x="3154404" y="2441010"/>
                  </a:cubicBezTo>
                  <a:cubicBezTo>
                    <a:pt x="3727931" y="2550246"/>
                    <a:pt x="4583664" y="2637606"/>
                    <a:pt x="5230019" y="2717257"/>
                  </a:cubicBezTo>
                  <a:lnTo>
                    <a:pt x="6773080" y="2933255"/>
                  </a:lnTo>
                  <a:lnTo>
                    <a:pt x="6773080" y="0"/>
                  </a:lnTo>
                  <a:lnTo>
                    <a:pt x="13655" y="1"/>
                  </a:ln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							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Therapeutic Gap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6308797" y="1433729"/>
              <a:ext cx="0" cy="9285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308797" y="2730911"/>
              <a:ext cx="0" cy="6144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4" idx="1"/>
          </p:cNvCxnSpPr>
          <p:nvPr/>
        </p:nvCxnSpPr>
        <p:spPr>
          <a:xfrm flipH="1">
            <a:off x="3213100" y="1350585"/>
            <a:ext cx="17464" cy="44390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213100" y="5766477"/>
            <a:ext cx="6924675" cy="322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46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Infliximab outcomes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9" y="1526669"/>
            <a:ext cx="1473200" cy="1614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465092" y="4632233"/>
            <a:ext cx="3687761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Salazopyrine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Mesalazine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5-ASA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2" name="TextBox 10"/>
          <p:cNvSpPr txBox="1">
            <a:spLocks noChangeArrowheads="1"/>
          </p:cNvSpPr>
          <p:nvPr/>
        </p:nvSpPr>
        <p:spPr bwMode="auto">
          <a:xfrm>
            <a:off x="2792367" y="2256920"/>
            <a:ext cx="1503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Steroids</a:t>
            </a:r>
          </a:p>
        </p:txBody>
      </p:sp>
      <p:sp>
        <p:nvSpPr>
          <p:cNvPr id="34823" name="TextBox 12"/>
          <p:cNvSpPr txBox="1">
            <a:spLocks noChangeArrowheads="1"/>
          </p:cNvSpPr>
          <p:nvPr/>
        </p:nvSpPr>
        <p:spPr bwMode="auto">
          <a:xfrm>
            <a:off x="4529091" y="1921958"/>
            <a:ext cx="152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Nutrition</a:t>
            </a:r>
          </a:p>
        </p:txBody>
      </p:sp>
      <p:sp>
        <p:nvSpPr>
          <p:cNvPr id="34824" name="TextBox 14"/>
          <p:cNvSpPr txBox="1">
            <a:spLocks noChangeArrowheads="1"/>
          </p:cNvSpPr>
          <p:nvPr/>
        </p:nvSpPr>
        <p:spPr bwMode="auto">
          <a:xfrm>
            <a:off x="5168855" y="2882394"/>
            <a:ext cx="2185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Azathioprine</a:t>
            </a:r>
          </a:p>
        </p:txBody>
      </p:sp>
      <p:sp>
        <p:nvSpPr>
          <p:cNvPr id="34825" name="TextBox 16"/>
          <p:cNvSpPr txBox="1">
            <a:spLocks noChangeArrowheads="1"/>
          </p:cNvSpPr>
          <p:nvPr/>
        </p:nvSpPr>
        <p:spPr bwMode="auto">
          <a:xfrm>
            <a:off x="6815092" y="1998158"/>
            <a:ext cx="942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MTX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658766" y="839283"/>
            <a:ext cx="11077514" cy="731837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4843" name="TextBox 6"/>
          <p:cNvSpPr txBox="1">
            <a:spLocks noChangeArrowheads="1"/>
          </p:cNvSpPr>
          <p:nvPr/>
        </p:nvSpPr>
        <p:spPr bwMode="auto">
          <a:xfrm>
            <a:off x="658766" y="946009"/>
            <a:ext cx="986167" cy="5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1932</a:t>
            </a:r>
          </a:p>
        </p:txBody>
      </p:sp>
      <p:sp>
        <p:nvSpPr>
          <p:cNvPr id="34844" name="TextBox 7"/>
          <p:cNvSpPr txBox="1">
            <a:spLocks noChangeArrowheads="1"/>
          </p:cNvSpPr>
          <p:nvPr/>
        </p:nvSpPr>
        <p:spPr bwMode="auto">
          <a:xfrm>
            <a:off x="1817006" y="946009"/>
            <a:ext cx="986167" cy="5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1949</a:t>
            </a:r>
          </a:p>
        </p:txBody>
      </p:sp>
      <p:sp>
        <p:nvSpPr>
          <p:cNvPr id="34845" name="TextBox 9"/>
          <p:cNvSpPr txBox="1">
            <a:spLocks noChangeArrowheads="1"/>
          </p:cNvSpPr>
          <p:nvPr/>
        </p:nvSpPr>
        <p:spPr bwMode="auto">
          <a:xfrm>
            <a:off x="3051446" y="946009"/>
            <a:ext cx="986167" cy="5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1955</a:t>
            </a:r>
          </a:p>
        </p:txBody>
      </p:sp>
      <p:sp>
        <p:nvSpPr>
          <p:cNvPr id="34846" name="TextBox 11"/>
          <p:cNvSpPr txBox="1">
            <a:spLocks noChangeArrowheads="1"/>
          </p:cNvSpPr>
          <p:nvPr/>
        </p:nvSpPr>
        <p:spPr bwMode="auto">
          <a:xfrm>
            <a:off x="4804046" y="946009"/>
            <a:ext cx="986167" cy="5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1985</a:t>
            </a:r>
          </a:p>
        </p:txBody>
      </p:sp>
      <p:sp>
        <p:nvSpPr>
          <p:cNvPr id="34847" name="TextBox 13"/>
          <p:cNvSpPr txBox="1">
            <a:spLocks noChangeArrowheads="1"/>
          </p:cNvSpPr>
          <p:nvPr/>
        </p:nvSpPr>
        <p:spPr bwMode="auto">
          <a:xfrm>
            <a:off x="5779406" y="946009"/>
            <a:ext cx="986167" cy="5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1988</a:t>
            </a:r>
          </a:p>
        </p:txBody>
      </p:sp>
      <p:sp>
        <p:nvSpPr>
          <p:cNvPr id="34848" name="TextBox 15"/>
          <p:cNvSpPr txBox="1">
            <a:spLocks noChangeArrowheads="1"/>
          </p:cNvSpPr>
          <p:nvPr/>
        </p:nvSpPr>
        <p:spPr bwMode="auto">
          <a:xfrm>
            <a:off x="6785246" y="946009"/>
            <a:ext cx="986167" cy="5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1995</a:t>
            </a:r>
          </a:p>
        </p:txBody>
      </p:sp>
      <p:sp>
        <p:nvSpPr>
          <p:cNvPr id="34849" name="TextBox 17"/>
          <p:cNvSpPr txBox="1">
            <a:spLocks noChangeArrowheads="1"/>
          </p:cNvSpPr>
          <p:nvPr/>
        </p:nvSpPr>
        <p:spPr bwMode="auto">
          <a:xfrm>
            <a:off x="7852046" y="946009"/>
            <a:ext cx="986167" cy="5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1996</a:t>
            </a:r>
          </a:p>
        </p:txBody>
      </p:sp>
      <p:sp>
        <p:nvSpPr>
          <p:cNvPr id="34827" name="TextBox 18"/>
          <p:cNvSpPr txBox="1">
            <a:spLocks noChangeArrowheads="1"/>
          </p:cNvSpPr>
          <p:nvPr/>
        </p:nvSpPr>
        <p:spPr bwMode="auto">
          <a:xfrm>
            <a:off x="7567567" y="4009519"/>
            <a:ext cx="1546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TNF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antibody</a:t>
            </a:r>
          </a:p>
        </p:txBody>
      </p:sp>
      <p:cxnSp>
        <p:nvCxnSpPr>
          <p:cNvPr id="34828" name="Straight Arrow Connector 20"/>
          <p:cNvCxnSpPr>
            <a:cxnSpLocks noChangeShapeType="1"/>
            <a:stCxn id="34844" idx="2"/>
            <a:endCxn id="34821" idx="0"/>
          </p:cNvCxnSpPr>
          <p:nvPr/>
        </p:nvCxnSpPr>
        <p:spPr bwMode="auto">
          <a:xfrm flipH="1">
            <a:off x="2308973" y="1469456"/>
            <a:ext cx="1117" cy="316277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9" name="Straight Arrow Connector 22"/>
          <p:cNvCxnSpPr>
            <a:cxnSpLocks noChangeShapeType="1"/>
            <a:stCxn id="34845" idx="2"/>
            <a:endCxn id="34822" idx="0"/>
          </p:cNvCxnSpPr>
          <p:nvPr/>
        </p:nvCxnSpPr>
        <p:spPr bwMode="auto">
          <a:xfrm rot="5400000">
            <a:off x="3149554" y="1863219"/>
            <a:ext cx="787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0" name="TextBox 23"/>
          <p:cNvSpPr txBox="1">
            <a:spLocks noChangeArrowheads="1"/>
          </p:cNvSpPr>
          <p:nvPr/>
        </p:nvSpPr>
        <p:spPr bwMode="auto">
          <a:xfrm>
            <a:off x="688929" y="2774444"/>
            <a:ext cx="146685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Burrill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Crohn</a:t>
            </a:r>
          </a:p>
        </p:txBody>
      </p:sp>
      <p:cxnSp>
        <p:nvCxnSpPr>
          <p:cNvPr id="34831" name="Straight Arrow Connector 25"/>
          <p:cNvCxnSpPr>
            <a:cxnSpLocks noChangeShapeType="1"/>
            <a:stCxn id="34846" idx="2"/>
          </p:cNvCxnSpPr>
          <p:nvPr/>
        </p:nvCxnSpPr>
        <p:spPr bwMode="auto">
          <a:xfrm rot="5400000">
            <a:off x="5067254" y="1693357"/>
            <a:ext cx="452438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2" name="Straight Arrow Connector 27"/>
          <p:cNvCxnSpPr>
            <a:cxnSpLocks noChangeShapeType="1"/>
            <a:stCxn id="34847" idx="2"/>
            <a:endCxn id="34824" idx="0"/>
          </p:cNvCxnSpPr>
          <p:nvPr/>
        </p:nvCxnSpPr>
        <p:spPr bwMode="auto">
          <a:xfrm rot="5400000">
            <a:off x="5560173" y="2170401"/>
            <a:ext cx="1412875" cy="11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3" name="Straight Arrow Connector 29"/>
          <p:cNvCxnSpPr>
            <a:cxnSpLocks noChangeShapeType="1"/>
            <a:stCxn id="34848" idx="2"/>
            <a:endCxn id="34825" idx="0"/>
          </p:cNvCxnSpPr>
          <p:nvPr/>
        </p:nvCxnSpPr>
        <p:spPr bwMode="auto">
          <a:xfrm rot="16200000" flipH="1">
            <a:off x="7017498" y="1729076"/>
            <a:ext cx="528638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4" name="Straight Arrow Connector 31"/>
          <p:cNvCxnSpPr>
            <a:cxnSpLocks noChangeShapeType="1"/>
            <a:stCxn id="34849" idx="2"/>
            <a:endCxn id="34827" idx="0"/>
          </p:cNvCxnSpPr>
          <p:nvPr/>
        </p:nvCxnSpPr>
        <p:spPr bwMode="auto">
          <a:xfrm rot="5400000">
            <a:off x="7072267" y="2737932"/>
            <a:ext cx="25400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5" name="TextBox 33"/>
          <p:cNvSpPr txBox="1">
            <a:spLocks noChangeArrowheads="1"/>
          </p:cNvSpPr>
          <p:nvPr/>
        </p:nvSpPr>
        <p:spPr bwMode="auto">
          <a:xfrm>
            <a:off x="6352666" y="5643026"/>
            <a:ext cx="3976025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FFFF00"/>
                </a:solidFill>
                <a:latin typeface="Palatino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Palatino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Palatino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Palatino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Palatin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Funded in NZ since August 2009!</a:t>
            </a:r>
          </a:p>
        </p:txBody>
      </p:sp>
      <p:cxnSp>
        <p:nvCxnSpPr>
          <p:cNvPr id="34836" name="Straight Arrow Connector 35"/>
          <p:cNvCxnSpPr>
            <a:cxnSpLocks noChangeShapeType="1"/>
            <a:stCxn id="34827" idx="2"/>
            <a:endCxn id="34835" idx="0"/>
          </p:cNvCxnSpPr>
          <p:nvPr/>
        </p:nvCxnSpPr>
        <p:spPr bwMode="auto">
          <a:xfrm flipH="1">
            <a:off x="8340679" y="4963607"/>
            <a:ext cx="1" cy="6794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837" name="Picture 4" descr="http://lh5.ggpht.com/_Jt4VKh8rCv0/ShK8UjRMuLI/AAAAAAAABIk/jnNy7JaysmQ/cushings-hisuitism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92" y="2822069"/>
            <a:ext cx="1414463" cy="1658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8" name="Picture 6" descr="http://download.imaging.consult.com/ic/images/S1933033208701174/gr9-mid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66" y="3399919"/>
            <a:ext cx="1905000" cy="1504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9" name="Picture 7" descr="News7_clip_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666" y="2502983"/>
            <a:ext cx="9985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Future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82610" y="5993674"/>
            <a:ext cx="1676400" cy="838200"/>
            <a:chOff x="152400" y="5993674"/>
            <a:chExt cx="1676400" cy="83820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400" y="5993674"/>
              <a:ext cx="1676400" cy="838200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39" name="Rectangle 38"/>
            <p:cNvSpPr/>
            <p:nvPr/>
          </p:nvSpPr>
          <p:spPr>
            <a:xfrm>
              <a:off x="152400" y="5993674"/>
              <a:ext cx="167640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2400" y="6039393"/>
              <a:ext cx="45719" cy="792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8119" y="6781800"/>
              <a:ext cx="1630681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161461" y="3259686"/>
            <a:ext cx="99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Genetics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40630" y="2708701"/>
            <a:ext cx="84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19600" y="3809464"/>
            <a:ext cx="148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Individualised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9453" y="1479324"/>
            <a:ext cx="1283392" cy="11583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93178" y="990564"/>
            <a:ext cx="133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Future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919600" y="1479324"/>
            <a:ext cx="0" cy="297647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  <a:endCxn id="9" idx="0"/>
          </p:cNvCxnSpPr>
          <p:nvPr/>
        </p:nvCxnSpPr>
        <p:spPr>
          <a:xfrm flipH="1">
            <a:off x="10661149" y="3078033"/>
            <a:ext cx="3860" cy="181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1" idx="0"/>
          </p:cNvCxnSpPr>
          <p:nvPr/>
        </p:nvCxnSpPr>
        <p:spPr>
          <a:xfrm>
            <a:off x="10661149" y="3629018"/>
            <a:ext cx="0" cy="1804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32" y="933431"/>
            <a:ext cx="7714529" cy="527621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2" descr="Image result for guthealthnetwork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Future - Immunology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3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84" t="8297" r="2593" b="4617"/>
          <a:stretch/>
        </p:blipFill>
        <p:spPr>
          <a:xfrm>
            <a:off x="328640" y="925387"/>
            <a:ext cx="6702458" cy="4741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755" t="7596" r="1910" b="14766"/>
          <a:stretch/>
        </p:blipFill>
        <p:spPr>
          <a:xfrm>
            <a:off x="7077135" y="3599868"/>
            <a:ext cx="5045735" cy="3181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5212" y="1086428"/>
            <a:ext cx="2066925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602" y="5630680"/>
            <a:ext cx="2987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 IL12/IL23 p40 subunit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Stelara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6858" t="8397" r="1932" b="2423"/>
          <a:stretch/>
        </p:blipFill>
        <p:spPr>
          <a:xfrm>
            <a:off x="6012873" y="934653"/>
            <a:ext cx="5350544" cy="3769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48055"/>
          <a:stretch/>
        </p:blipFill>
        <p:spPr>
          <a:xfrm>
            <a:off x="1482836" y="1476584"/>
            <a:ext cx="4435863" cy="3227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30494" t="4460" r="36068" b="13149"/>
          <a:stretch/>
        </p:blipFill>
        <p:spPr>
          <a:xfrm>
            <a:off x="328640" y="258251"/>
            <a:ext cx="1662545" cy="22444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38738" y="5046635"/>
            <a:ext cx="3748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Vedolizumab</a:t>
            </a:r>
            <a:r>
              <a:rPr kumimoji="0" lang="en-N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anti-integrin </a:t>
            </a:r>
            <a:r>
              <a:rPr kumimoji="0" lang="en-N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en-N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N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en-N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8035" y="4787486"/>
            <a:ext cx="2669311" cy="19943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Entyvio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2610" y="5993674"/>
            <a:ext cx="1676400" cy="838200"/>
            <a:chOff x="152400" y="5993674"/>
            <a:chExt cx="1676400" cy="838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5993674"/>
              <a:ext cx="1676400" cy="838200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52400" y="5993674"/>
              <a:ext cx="167640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6039393"/>
              <a:ext cx="45719" cy="792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8119" y="6781800"/>
              <a:ext cx="1630681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Image result for southern district health bo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664" y="6005397"/>
            <a:ext cx="2636926" cy="8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5195" y="2810453"/>
            <a:ext cx="9443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Crohn’s disease and ulcerative </a:t>
            </a:r>
            <a:r>
              <a:rPr lang="en-US" sz="2400" dirty="0" smtClean="0"/>
              <a:t>colitis – genetics, bacteria and environment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reatment </a:t>
            </a:r>
            <a:r>
              <a:rPr lang="en-US" sz="2400" dirty="0" smtClean="0"/>
              <a:t>is effective </a:t>
            </a:r>
          </a:p>
          <a:p>
            <a:r>
              <a:rPr lang="en-US" sz="2400" dirty="0" smtClean="0"/>
              <a:t>New treatment options are on the </a:t>
            </a:r>
            <a:r>
              <a:rPr lang="en-US" sz="2400" dirty="0" smtClean="0"/>
              <a:t>horizon</a:t>
            </a:r>
            <a:endParaRPr lang="en-US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Summary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4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740" y="937569"/>
            <a:ext cx="8786073" cy="49471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/>
          <a:srcRect l="10296" t="7373" r="28926" b="8729"/>
          <a:stretch/>
        </p:blipFill>
        <p:spPr bwMode="auto">
          <a:xfrm>
            <a:off x="111991" y="3002330"/>
            <a:ext cx="4547543" cy="3705797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IBD - Incidence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5851" y="5546200"/>
            <a:ext cx="3369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Aluzaite K </a:t>
            </a: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al., </a:t>
            </a:r>
            <a:r>
              <a:rPr kumimoji="0" lang="en-N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Intest</a:t>
            </a:r>
            <a:r>
              <a:rPr kumimoji="0" lang="en-N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N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Inflam</a:t>
            </a:r>
            <a:r>
              <a:rPr kumimoji="0" lang="en-N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Dis 2018</a:t>
            </a: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7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2" descr="Image result for guthealthnetwork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488123" y="1669883"/>
            <a:ext cx="7231999" cy="2696769"/>
            <a:chOff x="1857921" y="1392564"/>
            <a:chExt cx="7231999" cy="269676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921" y="1607579"/>
              <a:ext cx="2809875" cy="7715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71666" y="2889004"/>
              <a:ext cx="23823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Total patients:	</a:t>
              </a:r>
              <a:r>
                <a:rPr lang="en-NZ" dirty="0" smtClean="0">
                  <a:solidFill>
                    <a:prstClr val="black"/>
                  </a:solidFill>
                  <a:latin typeface="Calibri"/>
                </a:rPr>
                <a:t>964</a:t>
              </a:r>
              <a:endPara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Crohn’s disease:	405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Ulcerative colitis:	239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IBDu</a:t>
              </a:r>
              <a:r>
                <a:rPr kumimoji="0" lang="en-NZ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		35</a:t>
              </a: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7259" y="2047384"/>
              <a:ext cx="1210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Dunedin 2016</a:t>
              </a:r>
              <a:endPara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528613" y="1392564"/>
              <a:ext cx="2151417" cy="986540"/>
              <a:chOff x="6513622" y="1368621"/>
              <a:chExt cx="2151417" cy="98654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127823" y="2047384"/>
                <a:ext cx="15372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New Zealand 2016</a:t>
                </a:r>
                <a:endParaRPr kumimoji="0" lang="en-N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9" name="Picture 18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3622" y="1368621"/>
                <a:ext cx="1932940" cy="971550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6415790" y="2889004"/>
              <a:ext cx="26741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IBD 2016:		20,792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IBD 2026:		41,198</a:t>
              </a: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IBD - </a:t>
            </a: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Prevalence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54690" y="4246784"/>
            <a:ext cx="3975902" cy="10717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comparison of prevalence to other conditions in NZ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2352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­"/>
              <a:tabLst/>
              <a:defRPr/>
            </a:pPr>
            <a:r>
              <a:rPr kumimoji="0" lang="en-N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Schizophrenia </a:t>
            </a:r>
            <a:r>
              <a:rPr kumimoji="0" lang="en-N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approx</a:t>
            </a:r>
            <a:r>
              <a:rPr kumimoji="0" lang="en-N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14,000 people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2352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­"/>
              <a:tabLst/>
              <a:defRPr/>
            </a:pPr>
            <a:r>
              <a:rPr kumimoji="0" lang="en-N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1 Diabetes </a:t>
            </a:r>
            <a:r>
              <a:rPr kumimoji="0" lang="en-N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approx</a:t>
            </a:r>
            <a:r>
              <a:rPr kumimoji="0" lang="en-N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21,450 people</a:t>
            </a:r>
          </a:p>
          <a:p>
            <a:pPr marL="342900" marR="22352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­"/>
              <a:tabLst/>
              <a:defRPr/>
            </a:pPr>
            <a:r>
              <a:rPr kumimoji="0" lang="en-N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+mn-cs"/>
              </a:rPr>
              <a:t>Bipolar between 30,000 and 40,000 people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684" y="4948786"/>
            <a:ext cx="461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NEW database in 2021</a:t>
            </a:r>
            <a:r>
              <a:rPr lang="en-US" dirty="0" smtClean="0"/>
              <a:t>: Crohn’s and Colitis Cure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1" y="1075035"/>
            <a:ext cx="11809318" cy="55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7" name="Picture 4" descr="starbucks_mcdonal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480" y="925751"/>
            <a:ext cx="9653695" cy="58528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88" name="Oval 5"/>
          <p:cNvSpPr>
            <a:spLocks noChangeArrowheads="1"/>
          </p:cNvSpPr>
          <p:nvPr/>
        </p:nvSpPr>
        <p:spPr bwMode="auto">
          <a:xfrm>
            <a:off x="5911989" y="1261139"/>
            <a:ext cx="3744912" cy="15113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89" name="AutoShape 22"/>
          <p:cNvSpPr>
            <a:spLocks noChangeArrowheads="1"/>
          </p:cNvSpPr>
          <p:nvPr/>
        </p:nvSpPr>
        <p:spPr bwMode="auto">
          <a:xfrm rot="5400000">
            <a:off x="6977202" y="1699289"/>
            <a:ext cx="369887" cy="48418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00">
              <a:alpha val="5999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90" name="Text Box 23"/>
          <p:cNvSpPr txBox="1">
            <a:spLocks noChangeArrowheads="1"/>
          </p:cNvSpPr>
          <p:nvPr/>
        </p:nvSpPr>
        <p:spPr bwMode="auto">
          <a:xfrm>
            <a:off x="6704152" y="1334164"/>
            <a:ext cx="748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North</a:t>
            </a:r>
          </a:p>
        </p:txBody>
      </p:sp>
      <p:sp>
        <p:nvSpPr>
          <p:cNvPr id="16391" name="Text Box 24"/>
          <p:cNvSpPr txBox="1">
            <a:spLocks noChangeArrowheads="1"/>
          </p:cNvSpPr>
          <p:nvPr/>
        </p:nvSpPr>
        <p:spPr bwMode="auto">
          <a:xfrm>
            <a:off x="6659702" y="2054889"/>
            <a:ext cx="787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IBD – </a:t>
            </a:r>
            <a:r>
              <a:rPr lang="en-NZ" sz="2400" dirty="0" smtClean="0">
                <a:solidFill>
                  <a:prstClr val="white"/>
                </a:solidFill>
                <a:latin typeface="Calibri"/>
              </a:rPr>
              <a:t>Disease </a:t>
            </a:r>
            <a:r>
              <a:rPr lang="en-NZ" sz="2400" dirty="0">
                <a:solidFill>
                  <a:prstClr val="white"/>
                </a:solidFill>
                <a:latin typeface="Calibri"/>
              </a:rPr>
              <a:t>M</a:t>
            </a:r>
            <a:r>
              <a:rPr kumimoji="0" lang="en-N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echanisms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/>
      <p:bldP spid="163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2610" y="5993674"/>
            <a:ext cx="1676400" cy="838200"/>
            <a:chOff x="152400" y="5993674"/>
            <a:chExt cx="1676400" cy="838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5993674"/>
              <a:ext cx="1676400" cy="838200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52400" y="5993674"/>
              <a:ext cx="167640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6039393"/>
              <a:ext cx="45719" cy="792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8119" y="6781800"/>
              <a:ext cx="1630681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Image result for southern district health bo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664" y="6005397"/>
            <a:ext cx="2636926" cy="8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86545" y="1948011"/>
            <a:ext cx="49834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But why is that</a:t>
            </a:r>
            <a:r>
              <a:rPr lang="en-US" sz="3600" dirty="0" smtClean="0"/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Genetic predisposition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Bacteria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Environment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And?</a:t>
            </a:r>
            <a:endParaRPr lang="en-US" sz="3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165" y="3479773"/>
            <a:ext cx="2741163" cy="23223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13"/>
          <p:cNvPicPr preferRelativeResize="0">
            <a:picLocks noChangeArrowheads="1"/>
          </p:cNvPicPr>
          <p:nvPr/>
        </p:nvPicPr>
        <p:blipFill>
          <a:blip r:embed="rId5" cstate="print"/>
          <a:srcRect l="9048" r="6966" b="21643"/>
          <a:stretch>
            <a:fillRect/>
          </a:stretch>
        </p:blipFill>
        <p:spPr bwMode="auto">
          <a:xfrm>
            <a:off x="7559165" y="1252058"/>
            <a:ext cx="2741163" cy="20897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446867" y="1252057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Ulcerative colitis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65529" y="3479773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Crohn’s disease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6099" y="785683"/>
            <a:ext cx="4794458" cy="50390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07116" y="489534"/>
            <a:ext cx="439094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The pathogenesis of IBD is multi-factorial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14735" y="521239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Sartor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 2006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3111" y="5888122"/>
            <a:ext cx="218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 hit theory!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IBD </a:t>
            </a: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lang="en-NZ" sz="2400" dirty="0" smtClean="0">
                <a:solidFill>
                  <a:prstClr val="white"/>
                </a:solidFill>
                <a:latin typeface="Calibri"/>
              </a:rPr>
              <a:t>Disease Mechanisms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9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40" y="235708"/>
            <a:ext cx="6108747" cy="611262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82602" y="5994400"/>
            <a:ext cx="1676400" cy="838200"/>
            <a:chOff x="1676400" y="5994400"/>
            <a:chExt cx="1676400" cy="838200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994400"/>
              <a:ext cx="1676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6400" y="5994400"/>
              <a:ext cx="1676400" cy="4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6038850"/>
              <a:ext cx="46038" cy="79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438" y="6781800"/>
              <a:ext cx="1630362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2" descr="Image result for guthealthnetwork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002" y="6088548"/>
            <a:ext cx="1612873" cy="6932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98458" y="220718"/>
            <a:ext cx="4800600" cy="6185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Genes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9" y="3320321"/>
            <a:ext cx="389744" cy="1963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947" y="365108"/>
            <a:ext cx="328872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&gt;200 susceptibility loci for IBD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>
                <a:solidFill>
                  <a:prstClr val="black"/>
                </a:solidFill>
                <a:latin typeface="Calibri"/>
              </a:rPr>
              <a:t>5% pts have a family history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Overlap with: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Ankylosing Spondylitis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Psoriasis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 </a:t>
            </a:r>
            <a:r>
              <a:rPr kumimoji="0" lang="en-N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Sclerosing</a:t>
            </a: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Cholangitis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15" y="2851510"/>
            <a:ext cx="5749355" cy="3953309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8327037" y="915626"/>
            <a:ext cx="3380282" cy="2061393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NOD2/Card15/IBD1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necessary and not sufficient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(20% controls)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mutations account for ~20% conferring a 40-fold risk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8-17% Caucasian CD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0% Japanese CD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621" y="5099436"/>
            <a:ext cx="901381" cy="9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2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SouthernDHB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uthernDHB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1325</Words>
  <Application>Microsoft Office PowerPoint</Application>
  <PresentationFormat>Widescreen</PresentationFormat>
  <Paragraphs>501</Paragraphs>
  <Slides>37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Arial</vt:lpstr>
      <vt:lpstr>Arial Rounded MT Bold</vt:lpstr>
      <vt:lpstr>Calibri</vt:lpstr>
      <vt:lpstr>Calibri Light</vt:lpstr>
      <vt:lpstr>Courier New</vt:lpstr>
      <vt:lpstr>Palatino</vt:lpstr>
      <vt:lpstr>Symbol</vt:lpstr>
      <vt:lpstr>Times</vt:lpstr>
      <vt:lpstr>Times New Roman</vt:lpstr>
      <vt:lpstr>Trebuchet MS</vt:lpstr>
      <vt:lpstr>Verdana</vt:lpstr>
      <vt:lpstr>Wingdings</vt:lpstr>
      <vt:lpstr>SouthernDHB PowerPoint Template</vt:lpstr>
      <vt:lpstr>1_SouthernDHB PowerPoint Template</vt:lpstr>
      <vt:lpstr>Prism 5</vt:lpstr>
      <vt:lpstr>Inflammatory Bowel Diseases Update 2020 - For Patients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Schultz</dc:creator>
  <cp:lastModifiedBy>Michael Schultz</cp:lastModifiedBy>
  <cp:revision>11</cp:revision>
  <dcterms:created xsi:type="dcterms:W3CDTF">2018-05-22T08:23:36Z</dcterms:created>
  <dcterms:modified xsi:type="dcterms:W3CDTF">2020-10-31T22:36:28Z</dcterms:modified>
</cp:coreProperties>
</file>